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1" r:id="rId5"/>
    <p:sldId id="263" r:id="rId6"/>
    <p:sldId id="297" r:id="rId7"/>
    <p:sldId id="299" r:id="rId8"/>
    <p:sldId id="298" r:id="rId9"/>
    <p:sldId id="300" r:id="rId10"/>
    <p:sldId id="266" r:id="rId11"/>
    <p:sldId id="306" r:id="rId12"/>
    <p:sldId id="305" r:id="rId13"/>
    <p:sldId id="303" r:id="rId14"/>
    <p:sldId id="289" r:id="rId15"/>
    <p:sldId id="334" r:id="rId16"/>
    <p:sldId id="308" r:id="rId17"/>
    <p:sldId id="309" r:id="rId18"/>
    <p:sldId id="310" r:id="rId19"/>
    <p:sldId id="335" r:id="rId20"/>
    <p:sldId id="311" r:id="rId21"/>
    <p:sldId id="312" r:id="rId22"/>
    <p:sldId id="313" r:id="rId23"/>
    <p:sldId id="315" r:id="rId24"/>
    <p:sldId id="317" r:id="rId25"/>
    <p:sldId id="318" r:id="rId26"/>
    <p:sldId id="319" r:id="rId27"/>
    <p:sldId id="329" r:id="rId28"/>
    <p:sldId id="320" r:id="rId29"/>
    <p:sldId id="328" r:id="rId30"/>
    <p:sldId id="326" r:id="rId31"/>
    <p:sldId id="323" r:id="rId32"/>
    <p:sldId id="316" r:id="rId33"/>
    <p:sldId id="330" r:id="rId34"/>
    <p:sldId id="332" r:id="rId35"/>
    <p:sldId id="333" r:id="rId3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F00"/>
    <a:srgbClr val="580A00"/>
    <a:srgbClr val="475948"/>
    <a:srgbClr val="945200"/>
    <a:srgbClr val="F5CEE6"/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/>
    <p:restoredTop sz="94690"/>
  </p:normalViewPr>
  <p:slideViewPr>
    <p:cSldViewPr>
      <p:cViewPr varScale="1">
        <p:scale>
          <a:sx n="114" d="100"/>
          <a:sy n="114" d="100"/>
        </p:scale>
        <p:origin x="7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2019-05-05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2019-05-05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899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299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6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52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8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88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4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Mush vs push: bulk forming and surfactants make it EASIER to go (making everything mushier) but Stimulants and osmotic PUSH a BM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52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Mush vs push: bulk forming and surfactants make it EASIER to go (making everything mushier) but Stimulants and osmotic PUSH a BM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97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25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02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56846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70538"/>
            <a:ext cx="3024336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6" y="3947522"/>
            <a:ext cx="7761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16" y="329620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98" y="1561376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013222"/>
            <a:ext cx="2016224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46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00" y="3867894"/>
            <a:ext cx="1265664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  <p:sldLayoutId id="2147483681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svg"/><Relationship Id="rId4" Type="http://schemas.openxmlformats.org/officeDocument/2006/relationships/image" Target="../media/image20.pn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527305"/>
            <a:ext cx="9144000" cy="568445"/>
          </a:xfrm>
        </p:spPr>
        <p:txBody>
          <a:bodyPr/>
          <a:lstStyle/>
          <a:p>
            <a:r>
              <a:rPr lang="en-US" altLang="ko-KR" b="1" dirty="0">
                <a:ea typeface="맑은 고딕" pitchFamily="50" charset="-127"/>
              </a:rPr>
              <a:t>Gastrointestinal Pharmacology</a:t>
            </a:r>
          </a:p>
        </p:txBody>
      </p:sp>
      <p:sp>
        <p:nvSpPr>
          <p:cNvPr id="7" name="Freeform 49">
            <a:extLst>
              <a:ext uri="{FF2B5EF4-FFF2-40B4-BE49-F238E27FC236}">
                <a16:creationId xmlns:a16="http://schemas.microsoft.com/office/drawing/2014/main" id="{C2BBDD3E-9FB2-7B47-8A92-9F16594EFFA5}"/>
              </a:ext>
            </a:extLst>
          </p:cNvPr>
          <p:cNvSpPr>
            <a:spLocks noChangeAspect="1"/>
          </p:cNvSpPr>
          <p:nvPr/>
        </p:nvSpPr>
        <p:spPr>
          <a:xfrm>
            <a:off x="762000" y="895350"/>
            <a:ext cx="1752600" cy="175260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EE524F75-7D72-994B-BE27-F1E864309C5D}"/>
              </a:ext>
            </a:extLst>
          </p:cNvPr>
          <p:cNvSpPr/>
          <p:nvPr/>
        </p:nvSpPr>
        <p:spPr>
          <a:xfrm>
            <a:off x="6781800" y="895350"/>
            <a:ext cx="1752601" cy="18478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600" dirty="0"/>
              <a:t>PUD Treatment – Proton Pump Inhibitors (PPIs)</a:t>
            </a:r>
            <a:endParaRPr lang="ko-KR" altLang="en-US" sz="2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71" y="1123952"/>
            <a:ext cx="3345130" cy="1875190"/>
            <a:chOff x="747322" y="3211196"/>
            <a:chExt cx="1589430" cy="1487998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Ome</a:t>
              </a:r>
              <a:r>
                <a:rPr 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prazole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47322" y="34727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(Prilosec)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2"/>
              <a:ext cx="1584176" cy="85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Shuts off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stomach proton pumps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Raises gastric pH</a:t>
              </a:r>
            </a:p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0176" y="1123950"/>
            <a:ext cx="3743224" cy="1732218"/>
            <a:chOff x="752576" y="3211196"/>
            <a:chExt cx="1584176" cy="1674581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Esome</a:t>
              </a:r>
              <a:r>
                <a:rPr 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prazole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(Nexium)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1041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Shuts off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stomach proton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pumps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Raises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gastric pH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S-isomer of omeprazole</a:t>
              </a:r>
            </a:p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047750"/>
            <a:ext cx="3372172" cy="20738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461968" y="1047750"/>
            <a:ext cx="3624656" cy="207380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7AEE7-8EDA-EA43-82AE-70FA366A43C4}"/>
              </a:ext>
            </a:extLst>
          </p:cNvPr>
          <p:cNvSpPr/>
          <p:nvPr/>
        </p:nvSpPr>
        <p:spPr>
          <a:xfrm>
            <a:off x="381000" y="3196639"/>
            <a:ext cx="7620000" cy="16549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Usually take </a:t>
            </a:r>
            <a:r>
              <a:rPr lang="en-US" sz="1600" dirty="0"/>
              <a:t>30 minutes before </a:t>
            </a:r>
            <a:r>
              <a:rPr lang="en-US" sz="1600" dirty="0" smtClean="0"/>
              <a:t>the first </a:t>
            </a:r>
            <a:r>
              <a:rPr lang="en-US" sz="1600" dirty="0"/>
              <a:t>meal of the day</a:t>
            </a:r>
          </a:p>
          <a:p>
            <a:pPr algn="ctr"/>
            <a:r>
              <a:rPr lang="en-US" sz="1600" dirty="0"/>
              <a:t>Can take up to 7 days to </a:t>
            </a:r>
            <a:r>
              <a:rPr lang="en-US" sz="1600" dirty="0" smtClean="0"/>
              <a:t>work</a:t>
            </a:r>
            <a:endParaRPr lang="en-US" sz="1600" dirty="0"/>
          </a:p>
          <a:p>
            <a:pPr algn="ctr"/>
            <a:r>
              <a:rPr lang="en-US" sz="1600" dirty="0" smtClean="0"/>
              <a:t>Taper when stopping to avoid </a:t>
            </a:r>
            <a:r>
              <a:rPr lang="en-US" sz="1600" dirty="0"/>
              <a:t>rebound hypersecretion</a:t>
            </a:r>
          </a:p>
          <a:p>
            <a:pPr algn="ctr"/>
            <a:r>
              <a:rPr lang="en-US" sz="1600" dirty="0"/>
              <a:t>Long term use can increase </a:t>
            </a:r>
            <a:r>
              <a:rPr lang="en-US" sz="1600" dirty="0" smtClean="0"/>
              <a:t>osteoporosis</a:t>
            </a:r>
            <a:r>
              <a:rPr lang="en-US" sz="1600" dirty="0"/>
              <a:t>, fractures, and </a:t>
            </a:r>
            <a:r>
              <a:rPr lang="en-US" sz="1600" dirty="0" smtClean="0"/>
              <a:t>hypomagnesemia risk</a:t>
            </a:r>
            <a:endParaRPr lang="en-US" sz="1600" dirty="0"/>
          </a:p>
          <a:p>
            <a:pPr algn="ctr"/>
            <a:r>
              <a:rPr lang="en-US" sz="1600" dirty="0"/>
              <a:t>(only use short term)</a:t>
            </a:r>
          </a:p>
        </p:txBody>
      </p:sp>
    </p:spTree>
    <p:extLst>
      <p:ext uri="{BB962C8B-B14F-4D97-AF65-F5344CB8AC3E}">
        <p14:creationId xmlns:p14="http://schemas.microsoft.com/office/powerpoint/2010/main" val="246557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Steps (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H. pylori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EF0F11-3110-954A-94AA-13F664FA7505}"/>
              </a:ext>
            </a:extLst>
          </p:cNvPr>
          <p:cNvSpPr/>
          <p:nvPr/>
        </p:nvSpPr>
        <p:spPr>
          <a:xfrm>
            <a:off x="990600" y="2506100"/>
            <a:ext cx="1447800" cy="144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CBB14A-A00B-B241-9FB9-02DF44E38712}"/>
              </a:ext>
            </a:extLst>
          </p:cNvPr>
          <p:cNvSpPr/>
          <p:nvPr/>
        </p:nvSpPr>
        <p:spPr>
          <a:xfrm>
            <a:off x="1226354" y="2741854"/>
            <a:ext cx="976292" cy="976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C8669C-E680-9447-9C55-053EB91E8991}"/>
              </a:ext>
            </a:extLst>
          </p:cNvPr>
          <p:cNvSpPr/>
          <p:nvPr/>
        </p:nvSpPr>
        <p:spPr>
          <a:xfrm>
            <a:off x="1444680" y="2948470"/>
            <a:ext cx="548230" cy="548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B875FE-9B53-6144-9146-273CFF9CA8E0}"/>
              </a:ext>
            </a:extLst>
          </p:cNvPr>
          <p:cNvSpPr/>
          <p:nvPr/>
        </p:nvSpPr>
        <p:spPr>
          <a:xfrm>
            <a:off x="3768780" y="2533101"/>
            <a:ext cx="1447800" cy="144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5D3F94B-24BD-D345-9449-1CA653DDC10B}"/>
              </a:ext>
            </a:extLst>
          </p:cNvPr>
          <p:cNvSpPr/>
          <p:nvPr/>
        </p:nvSpPr>
        <p:spPr>
          <a:xfrm>
            <a:off x="4004534" y="2768855"/>
            <a:ext cx="976292" cy="976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856CDF0-01EB-2C47-A5B5-C9AD6949C59C}"/>
              </a:ext>
            </a:extLst>
          </p:cNvPr>
          <p:cNvSpPr/>
          <p:nvPr/>
        </p:nvSpPr>
        <p:spPr>
          <a:xfrm>
            <a:off x="4222860" y="2975471"/>
            <a:ext cx="548230" cy="548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86D3F2-7D7C-8D49-BC8A-2A901ED5CA7A}"/>
              </a:ext>
            </a:extLst>
          </p:cNvPr>
          <p:cNvSpPr/>
          <p:nvPr/>
        </p:nvSpPr>
        <p:spPr>
          <a:xfrm>
            <a:off x="6542665" y="2533101"/>
            <a:ext cx="1447800" cy="144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A90E3A2-0813-4449-95E9-7E92B1C743E2}"/>
              </a:ext>
            </a:extLst>
          </p:cNvPr>
          <p:cNvSpPr/>
          <p:nvPr/>
        </p:nvSpPr>
        <p:spPr>
          <a:xfrm>
            <a:off x="6778419" y="2768855"/>
            <a:ext cx="976292" cy="976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6F2A507-C4B0-F242-BF56-89A7EEC1FE99}"/>
              </a:ext>
            </a:extLst>
          </p:cNvPr>
          <p:cNvSpPr/>
          <p:nvPr/>
        </p:nvSpPr>
        <p:spPr>
          <a:xfrm>
            <a:off x="6996745" y="2975471"/>
            <a:ext cx="548230" cy="548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FC908-6ADC-5544-910D-7FEA82FB48E8}"/>
              </a:ext>
            </a:extLst>
          </p:cNvPr>
          <p:cNvSpPr/>
          <p:nvPr/>
        </p:nvSpPr>
        <p:spPr>
          <a:xfrm>
            <a:off x="1590680" y="1163737"/>
            <a:ext cx="58040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involves 3 different simultaneous steps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72172C-49CE-5242-9277-2EC963ABA5CF}"/>
              </a:ext>
            </a:extLst>
          </p:cNvPr>
          <p:cNvCxnSpPr>
            <a:stCxn id="7" idx="2"/>
            <a:endCxn id="4" idx="0"/>
          </p:cNvCxnSpPr>
          <p:nvPr/>
        </p:nvCxnSpPr>
        <p:spPr>
          <a:xfrm flipH="1">
            <a:off x="1714500" y="2001937"/>
            <a:ext cx="2778180" cy="50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F8DFF9-6486-FA43-920B-FEBDF65ABA27}"/>
              </a:ext>
            </a:extLst>
          </p:cNvPr>
          <p:cNvCxnSpPr>
            <a:stCxn id="7" idx="2"/>
            <a:endCxn id="36" idx="0"/>
          </p:cNvCxnSpPr>
          <p:nvPr/>
        </p:nvCxnSpPr>
        <p:spPr>
          <a:xfrm>
            <a:off x="4492680" y="2001937"/>
            <a:ext cx="0" cy="531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851C91-8202-E441-9A82-55D98BFA72A3}"/>
              </a:ext>
            </a:extLst>
          </p:cNvPr>
          <p:cNvCxnSpPr>
            <a:stCxn id="7" idx="2"/>
            <a:endCxn id="39" idx="0"/>
          </p:cNvCxnSpPr>
          <p:nvPr/>
        </p:nvCxnSpPr>
        <p:spPr>
          <a:xfrm>
            <a:off x="4492680" y="2001937"/>
            <a:ext cx="2773885" cy="531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87BB6A-B4F6-6145-9E60-F20787D922E3}"/>
              </a:ext>
            </a:extLst>
          </p:cNvPr>
          <p:cNvSpPr txBox="1"/>
          <p:nvPr/>
        </p:nvSpPr>
        <p:spPr>
          <a:xfrm>
            <a:off x="1154090" y="413521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Antibiotic</a:t>
            </a:r>
          </a:p>
          <a:p>
            <a:pPr algn="ctr"/>
            <a:r>
              <a:rPr lang="en-US" dirty="0"/>
              <a:t>1 of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101B4F-31F2-E14F-AA08-8DB1FD55B8A4}"/>
              </a:ext>
            </a:extLst>
          </p:cNvPr>
          <p:cNvSpPr txBox="1"/>
          <p:nvPr/>
        </p:nvSpPr>
        <p:spPr>
          <a:xfrm>
            <a:off x="4011590" y="413521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Antibiotic</a:t>
            </a:r>
          </a:p>
          <a:p>
            <a:pPr algn="ctr"/>
            <a:r>
              <a:rPr lang="en-US" dirty="0"/>
              <a:t>2 of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8EE3A-D302-C146-B2E1-625156F70595}"/>
              </a:ext>
            </a:extLst>
          </p:cNvPr>
          <p:cNvSpPr txBox="1"/>
          <p:nvPr/>
        </p:nvSpPr>
        <p:spPr>
          <a:xfrm>
            <a:off x="6000833" y="4135219"/>
            <a:ext cx="253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Antisecretory agent</a:t>
            </a:r>
          </a:p>
          <a:p>
            <a:pPr algn="ctr"/>
            <a:r>
              <a:rPr lang="en-US" dirty="0"/>
              <a:t>(Proton pump inhibitor)</a:t>
            </a:r>
          </a:p>
        </p:txBody>
      </p:sp>
    </p:spTree>
    <p:extLst>
      <p:ext uri="{BB962C8B-B14F-4D97-AF65-F5344CB8AC3E}">
        <p14:creationId xmlns:p14="http://schemas.microsoft.com/office/powerpoint/2010/main" val="343165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4813" y="1491630"/>
            <a:ext cx="1396489" cy="1368152"/>
            <a:chOff x="511215" y="1779662"/>
            <a:chExt cx="1396489" cy="1368152"/>
          </a:xfrm>
        </p:grpSpPr>
        <p:sp>
          <p:nvSpPr>
            <p:cNvPr id="3" name="Oval 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90403" y="1563638"/>
            <a:ext cx="1396489" cy="1368152"/>
            <a:chOff x="511215" y="1779662"/>
            <a:chExt cx="1396489" cy="1368152"/>
          </a:xfrm>
        </p:grpSpPr>
        <p:sp>
          <p:nvSpPr>
            <p:cNvPr id="13" name="Oval 1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54709" y="1491630"/>
            <a:ext cx="1396489" cy="1368152"/>
            <a:chOff x="511215" y="1779662"/>
            <a:chExt cx="1396489" cy="1368152"/>
          </a:xfrm>
        </p:grpSpPr>
        <p:sp>
          <p:nvSpPr>
            <p:cNvPr id="17" name="Oval 16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149" y="3195500"/>
            <a:ext cx="3029231" cy="497379"/>
            <a:chOff x="578025" y="3421037"/>
            <a:chExt cx="2285272" cy="497379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8025" y="342103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+mj-lt"/>
                  <a:cs typeface="Arial" pitchFamily="34" charset="0"/>
                </a:rPr>
                <a:t>DC NSAID (if possible)</a:t>
              </a:r>
              <a:endParaRPr lang="ko-KR" altLang="en-US" sz="16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51540" y="3234494"/>
            <a:ext cx="2173870" cy="830997"/>
            <a:chOff x="803640" y="3362835"/>
            <a:chExt cx="2059657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Histamine</a:t>
              </a:r>
              <a:r>
                <a:rPr lang="en-US" altLang="ko-KR" sz="16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2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Receptor Antagonists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5609" y="3150366"/>
            <a:ext cx="2281591" cy="584775"/>
            <a:chOff x="803640" y="3362835"/>
            <a:chExt cx="2059657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latin typeface="+mj-lt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+mj-lt"/>
                  <a:cs typeface="Arial" pitchFamily="34" charset="0"/>
                </a:rPr>
                <a:t>Proton Pump Inhibitors</a:t>
              </a:r>
              <a:endParaRPr lang="ko-KR" altLang="en-US" sz="16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0C4F7B8B-73C1-F044-B39B-3D093AED1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Steps (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NSAIDs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357C6FC0-43F4-E547-B98E-34A007CE391E}"/>
              </a:ext>
            </a:extLst>
          </p:cNvPr>
          <p:cNvSpPr/>
          <p:nvPr/>
        </p:nvSpPr>
        <p:spPr>
          <a:xfrm rot="2942052">
            <a:off x="1012242" y="1917376"/>
            <a:ext cx="708552" cy="75379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0C1FB-07A3-D941-BCCD-5D2FF84AF2BC}"/>
              </a:ext>
            </a:extLst>
          </p:cNvPr>
          <p:cNvSpPr txBox="1"/>
          <p:nvPr/>
        </p:nvSpPr>
        <p:spPr>
          <a:xfrm>
            <a:off x="3886200" y="202944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RAs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07580-77B9-A147-924C-7F64090EE1AE}"/>
              </a:ext>
            </a:extLst>
          </p:cNvPr>
          <p:cNvSpPr txBox="1"/>
          <p:nvPr/>
        </p:nvSpPr>
        <p:spPr>
          <a:xfrm>
            <a:off x="6519462" y="202944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PPIs</a:t>
            </a:r>
          </a:p>
        </p:txBody>
      </p:sp>
      <p:pic>
        <p:nvPicPr>
          <p:cNvPr id="28" name="Graphic 27" descr="Add">
            <a:extLst>
              <a:ext uri="{FF2B5EF4-FFF2-40B4-BE49-F238E27FC236}">
                <a16:creationId xmlns:a16="http://schemas.microsoft.com/office/drawing/2014/main" id="{D235C21E-6488-4E4C-8449-93F581D0A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65791" y="1804376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48C7F35-BDCA-0B4E-AAAB-7E49536B72CB}"/>
              </a:ext>
            </a:extLst>
          </p:cNvPr>
          <p:cNvSpPr txBox="1"/>
          <p:nvPr/>
        </p:nvSpPr>
        <p:spPr>
          <a:xfrm>
            <a:off x="5330794" y="199113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8513C8-3FEF-AB4D-9BE9-E6BEEDE3BC5B}"/>
              </a:ext>
            </a:extLst>
          </p:cNvPr>
          <p:cNvSpPr txBox="1"/>
          <p:nvPr/>
        </p:nvSpPr>
        <p:spPr>
          <a:xfrm>
            <a:off x="3382011" y="4061033"/>
            <a:ext cx="428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 environment best for healing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2EC030-D464-1346-B8BC-98A866919731}"/>
              </a:ext>
            </a:extLst>
          </p:cNvPr>
          <p:cNvSpPr txBox="1"/>
          <p:nvPr/>
        </p:nvSpPr>
        <p:spPr>
          <a:xfrm>
            <a:off x="282466" y="4026582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 the offending agent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0AD260-E704-B34B-AC53-F96B169B04A2}"/>
              </a:ext>
            </a:extLst>
          </p:cNvPr>
          <p:cNvCxnSpPr>
            <a:cxnSpLocks/>
          </p:cNvCxnSpPr>
          <p:nvPr/>
        </p:nvCxnSpPr>
        <p:spPr>
          <a:xfrm>
            <a:off x="849656" y="1635646"/>
            <a:ext cx="1033724" cy="1173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3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39C2BA-6293-FA4C-A6AE-35AB20722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90643"/>
              </p:ext>
            </p:extLst>
          </p:nvPr>
        </p:nvGraphicFramePr>
        <p:xfrm>
          <a:off x="544692" y="1519754"/>
          <a:ext cx="7227708" cy="295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927">
                  <a:extLst>
                    <a:ext uri="{9D8B030D-6E8A-4147-A177-3AD203B41FA5}">
                      <a16:colId xmlns:a16="http://schemas.microsoft.com/office/drawing/2014/main" val="3006245572"/>
                    </a:ext>
                  </a:extLst>
                </a:gridCol>
                <a:gridCol w="1806927">
                  <a:extLst>
                    <a:ext uri="{9D8B030D-6E8A-4147-A177-3AD203B41FA5}">
                      <a16:colId xmlns:a16="http://schemas.microsoft.com/office/drawing/2014/main" val="783206262"/>
                    </a:ext>
                  </a:extLst>
                </a:gridCol>
                <a:gridCol w="1806927">
                  <a:extLst>
                    <a:ext uri="{9D8B030D-6E8A-4147-A177-3AD203B41FA5}">
                      <a16:colId xmlns:a16="http://schemas.microsoft.com/office/drawing/2014/main" val="1386006813"/>
                    </a:ext>
                  </a:extLst>
                </a:gridCol>
                <a:gridCol w="1806927">
                  <a:extLst>
                    <a:ext uri="{9D8B030D-6E8A-4147-A177-3AD203B41FA5}">
                      <a16:colId xmlns:a16="http://schemas.microsoft.com/office/drawing/2014/main" val="1279977508"/>
                    </a:ext>
                  </a:extLst>
                </a:gridCol>
              </a:tblGrid>
              <a:tr h="14784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309826"/>
                  </a:ext>
                </a:extLst>
              </a:tr>
              <a:tr h="14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Eat 5-6 small   meals </a:t>
                      </a:r>
                      <a:r>
                        <a:rPr lang="en-US" dirty="0" err="1" smtClean="0"/>
                        <a:t>dailiy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Avoid smoking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Stop NSAIDs &amp; aspirin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Avoid alcohol &amp;  caffeine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04782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635F09-E360-2745-AC81-8E04295AB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– 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Non-Drug</a:t>
            </a:r>
            <a:endParaRPr lang="en-US" i="1" dirty="0"/>
          </a:p>
        </p:txBody>
      </p:sp>
      <p:pic>
        <p:nvPicPr>
          <p:cNvPr id="4" name="Graphic 3" descr="Plate">
            <a:extLst>
              <a:ext uri="{FF2B5EF4-FFF2-40B4-BE49-F238E27FC236}">
                <a16:creationId xmlns:a16="http://schemas.microsoft.com/office/drawing/2014/main" id="{EBC8401D-EB8F-B74A-A476-352A93409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9064" y="1565351"/>
            <a:ext cx="1447800" cy="1447800"/>
          </a:xfrm>
          <a:prstGeom prst="rect">
            <a:avLst/>
          </a:prstGeom>
        </p:spPr>
      </p:pic>
      <p:pic>
        <p:nvPicPr>
          <p:cNvPr id="6" name="Graphic 5" descr="Wine">
            <a:extLst>
              <a:ext uri="{FF2B5EF4-FFF2-40B4-BE49-F238E27FC236}">
                <a16:creationId xmlns:a16="http://schemas.microsoft.com/office/drawing/2014/main" id="{9D4D56BF-51BA-314B-B4AF-979E2E50D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47018" y="1681974"/>
            <a:ext cx="1302835" cy="1302835"/>
          </a:xfrm>
          <a:prstGeom prst="rect">
            <a:avLst/>
          </a:prstGeom>
        </p:spPr>
      </p:pic>
      <p:pic>
        <p:nvPicPr>
          <p:cNvPr id="8" name="Graphic 7" descr="No smoking">
            <a:extLst>
              <a:ext uri="{FF2B5EF4-FFF2-40B4-BE49-F238E27FC236}">
                <a16:creationId xmlns:a16="http://schemas.microsoft.com/office/drawing/2014/main" id="{243A987B-5C7A-9C43-80F3-4FB599CF7B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19710" y="1593694"/>
            <a:ext cx="1391115" cy="1391115"/>
          </a:xfrm>
          <a:prstGeom prst="rect">
            <a:avLst/>
          </a:prstGeom>
        </p:spPr>
      </p:pic>
      <p:pic>
        <p:nvPicPr>
          <p:cNvPr id="10" name="Graphic 9" descr="Medicine">
            <a:extLst>
              <a:ext uri="{FF2B5EF4-FFF2-40B4-BE49-F238E27FC236}">
                <a16:creationId xmlns:a16="http://schemas.microsoft.com/office/drawing/2014/main" id="{D3268E63-4975-BD41-978C-D7B519AAF7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34938" y="1685457"/>
            <a:ext cx="1302835" cy="1302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E3D4F1-7032-3941-9FB2-2DCB8E7826D8}"/>
              </a:ext>
            </a:extLst>
          </p:cNvPr>
          <p:cNvSpPr txBox="1"/>
          <p:nvPr/>
        </p:nvSpPr>
        <p:spPr>
          <a:xfrm>
            <a:off x="1851759" y="40735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Last: reduce stress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348832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1400" y="2266950"/>
            <a:ext cx="5562600" cy="576064"/>
          </a:xfrm>
        </p:spPr>
        <p:txBody>
          <a:bodyPr/>
          <a:lstStyle/>
          <a:p>
            <a:r>
              <a:rPr lang="en-US" altLang="ko-KR" sz="3200" dirty="0"/>
              <a:t>Constipation, Diarrhea, </a:t>
            </a:r>
            <a:r>
              <a:rPr lang="en-US" altLang="ko-KR" sz="3200" dirty="0" smtClean="0"/>
              <a:t>Nausea/Vomiting, and GI Autoimmune Disorders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421293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Constipation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Pathology</a:t>
            </a:r>
            <a:endParaRPr lang="ko-KR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5C298C-E0EF-8A4A-AA6D-067C58AB664F}"/>
              </a:ext>
            </a:extLst>
          </p:cNvPr>
          <p:cNvGrpSpPr/>
          <p:nvPr/>
        </p:nvGrpSpPr>
        <p:grpSpPr>
          <a:xfrm>
            <a:off x="4572000" y="2876550"/>
            <a:ext cx="3550480" cy="1705928"/>
            <a:chOff x="803640" y="3362835"/>
            <a:chExt cx="2059657" cy="17059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99F611-E77E-7C46-9284-AB2E9861C052}"/>
                </a:ext>
              </a:extLst>
            </p:cNvPr>
            <p:cNvSpPr txBox="1"/>
            <p:nvPr/>
          </p:nvSpPr>
          <p:spPr>
            <a:xfrm>
              <a:off x="803640" y="3591435"/>
              <a:ext cx="20596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Caused by: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Diet (fiber)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Lifestyle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Medications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Underlying conditions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A5AE65-DFDF-E44D-A222-9F969334CB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Secondary Constipation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279AB7A7-BB6A-3A40-B067-C8E5A97E498F}"/>
              </a:ext>
            </a:extLst>
          </p:cNvPr>
          <p:cNvSpPr/>
          <p:nvPr/>
        </p:nvSpPr>
        <p:spPr>
          <a:xfrm>
            <a:off x="3883860" y="280035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B901EC-7AF2-8C42-A575-BD375B0402E3}"/>
              </a:ext>
            </a:extLst>
          </p:cNvPr>
          <p:cNvSpPr txBox="1"/>
          <p:nvPr/>
        </p:nvSpPr>
        <p:spPr>
          <a:xfrm>
            <a:off x="3852231" y="2858366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FA8784-4F96-5E4F-B37C-67027DBE8A87}"/>
              </a:ext>
            </a:extLst>
          </p:cNvPr>
          <p:cNvSpPr/>
          <p:nvPr/>
        </p:nvSpPr>
        <p:spPr>
          <a:xfrm>
            <a:off x="3844713" y="1343047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11EB4C-E390-F34E-ACEA-4DE79CBE76B4}"/>
              </a:ext>
            </a:extLst>
          </p:cNvPr>
          <p:cNvSpPr txBox="1"/>
          <p:nvPr/>
        </p:nvSpPr>
        <p:spPr>
          <a:xfrm>
            <a:off x="3813084" y="1401063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355800-3430-544F-8D15-0A265A2D2555}"/>
              </a:ext>
            </a:extLst>
          </p:cNvPr>
          <p:cNvGrpSpPr/>
          <p:nvPr/>
        </p:nvGrpSpPr>
        <p:grpSpPr>
          <a:xfrm>
            <a:off x="4419804" y="1183475"/>
            <a:ext cx="3550480" cy="1168605"/>
            <a:chOff x="803640" y="3362835"/>
            <a:chExt cx="2059657" cy="11686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89AFF3-E0B4-EB48-B3B9-9DE5DC918D08}"/>
                </a:ext>
              </a:extLst>
            </p:cNvPr>
            <p:cNvSpPr txBox="1"/>
            <p:nvPr/>
          </p:nvSpPr>
          <p:spPr>
            <a:xfrm>
              <a:off x="803640" y="3608110"/>
              <a:ext cx="2059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Caused by: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Slowed or delayed transit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Obstruction of bowel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0C1E16-C02B-7F41-B9AA-84C3A9C846A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Primary Constipation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10">
            <a:extLst>
              <a:ext uri="{FF2B5EF4-FFF2-40B4-BE49-F238E27FC236}">
                <a16:creationId xmlns:a16="http://schemas.microsoft.com/office/drawing/2014/main" id="{BD0902E8-383B-D840-BF9B-75B26D2F6432}"/>
              </a:ext>
            </a:extLst>
          </p:cNvPr>
          <p:cNvSpPr/>
          <p:nvPr/>
        </p:nvSpPr>
        <p:spPr>
          <a:xfrm>
            <a:off x="388326" y="1272949"/>
            <a:ext cx="2888273" cy="3064262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Constipation Treatment - Laxatives</a:t>
            </a:r>
            <a:endParaRPr lang="ko-KR" alt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398828-2AA2-574C-9CE6-F7AA25E27C00}"/>
              </a:ext>
            </a:extLst>
          </p:cNvPr>
          <p:cNvSpPr/>
          <p:nvPr/>
        </p:nvSpPr>
        <p:spPr>
          <a:xfrm>
            <a:off x="762000" y="1332369"/>
            <a:ext cx="1676400" cy="914400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Bulk-forming</a:t>
            </a:r>
          </a:p>
          <a:p>
            <a:pPr algn="ctr"/>
            <a:r>
              <a:rPr lang="en-US" dirty="0"/>
              <a:t>(Mush)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A7B1FA1-C1D4-2248-B8F1-AC53CA3ADE4B}"/>
              </a:ext>
            </a:extLst>
          </p:cNvPr>
          <p:cNvSpPr/>
          <p:nvPr/>
        </p:nvSpPr>
        <p:spPr>
          <a:xfrm>
            <a:off x="5477749" y="1342893"/>
            <a:ext cx="1657539" cy="914400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Surfactant</a:t>
            </a:r>
          </a:p>
          <a:p>
            <a:pPr algn="ctr"/>
            <a:r>
              <a:rPr lang="en-US" dirty="0"/>
              <a:t>(Mush)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DB3394-EA45-6044-B7EB-36D0865EC9CB}"/>
              </a:ext>
            </a:extLst>
          </p:cNvPr>
          <p:cNvSpPr/>
          <p:nvPr/>
        </p:nvSpPr>
        <p:spPr>
          <a:xfrm>
            <a:off x="5478855" y="3621975"/>
            <a:ext cx="1657539" cy="914400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Stimulant</a:t>
            </a:r>
          </a:p>
          <a:p>
            <a:pPr algn="ctr"/>
            <a:r>
              <a:rPr lang="en-US" dirty="0"/>
              <a:t>(Push)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F33917-D147-DA42-8D58-BD49D31FFCB3}"/>
              </a:ext>
            </a:extLst>
          </p:cNvPr>
          <p:cNvSpPr/>
          <p:nvPr/>
        </p:nvSpPr>
        <p:spPr>
          <a:xfrm>
            <a:off x="780860" y="3621975"/>
            <a:ext cx="1657539" cy="914400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Osmotic</a:t>
            </a:r>
          </a:p>
          <a:p>
            <a:pPr algn="ctr"/>
            <a:r>
              <a:rPr lang="en-US" dirty="0"/>
              <a:t>(Push)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8EB6F3-CE46-5E4E-8496-870F9B08237F}"/>
              </a:ext>
            </a:extLst>
          </p:cNvPr>
          <p:cNvSpPr/>
          <p:nvPr/>
        </p:nvSpPr>
        <p:spPr>
          <a:xfrm>
            <a:off x="2357636" y="2267816"/>
            <a:ext cx="3276600" cy="1447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Laxatives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72A37C-B4FC-FB40-8EB8-7AF576806698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438400" y="1800093"/>
            <a:ext cx="399083" cy="67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057C5-BDAA-704A-B0AE-70F4708CA800}"/>
              </a:ext>
            </a:extLst>
          </p:cNvPr>
          <p:cNvCxnSpPr>
            <a:cxnSpLocks/>
            <a:stCxn id="6" idx="7"/>
            <a:endCxn id="17" idx="1"/>
          </p:cNvCxnSpPr>
          <p:nvPr/>
        </p:nvCxnSpPr>
        <p:spPr>
          <a:xfrm flipV="1">
            <a:off x="5154389" y="1800093"/>
            <a:ext cx="323360" cy="67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58D79B-0B99-524C-BD8C-3703E42CA80F}"/>
              </a:ext>
            </a:extLst>
          </p:cNvPr>
          <p:cNvCxnSpPr>
            <a:cxnSpLocks/>
            <a:stCxn id="6" idx="3"/>
            <a:endCxn id="19" idx="3"/>
          </p:cNvCxnSpPr>
          <p:nvPr/>
        </p:nvCxnSpPr>
        <p:spPr>
          <a:xfrm flipH="1">
            <a:off x="2438399" y="3503591"/>
            <a:ext cx="399084" cy="57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F8F7F6-1FB4-5E4B-BC0F-7B23D5BCBDB6}"/>
              </a:ext>
            </a:extLst>
          </p:cNvPr>
          <p:cNvCxnSpPr>
            <a:cxnSpLocks/>
            <a:stCxn id="6" idx="5"/>
            <a:endCxn id="18" idx="1"/>
          </p:cNvCxnSpPr>
          <p:nvPr/>
        </p:nvCxnSpPr>
        <p:spPr>
          <a:xfrm>
            <a:off x="5154389" y="3503591"/>
            <a:ext cx="324466" cy="57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2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Constipation Treatment - Laxatives</a:t>
            </a:r>
            <a:endParaRPr lang="ko-KR" alt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398828-2AA2-574C-9CE6-F7AA25E27C00}"/>
              </a:ext>
            </a:extLst>
          </p:cNvPr>
          <p:cNvSpPr/>
          <p:nvPr/>
        </p:nvSpPr>
        <p:spPr>
          <a:xfrm>
            <a:off x="381000" y="1047750"/>
            <a:ext cx="2057400" cy="1199019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Bulk-forming</a:t>
            </a:r>
          </a:p>
          <a:p>
            <a:pPr algn="ctr"/>
            <a:r>
              <a:rPr lang="en-US" dirty="0" smtClean="0"/>
              <a:t>Psyllium </a:t>
            </a:r>
          </a:p>
          <a:p>
            <a:pPr algn="ctr"/>
            <a:r>
              <a:rPr lang="en-US" dirty="0" smtClean="0"/>
              <a:t>(Metamucil)</a:t>
            </a:r>
            <a:endParaRPr lang="en-US" dirty="0"/>
          </a:p>
          <a:p>
            <a:pPr algn="ctr"/>
            <a:r>
              <a:rPr lang="en-US" dirty="0"/>
              <a:t>[</a:t>
            </a:r>
            <a:r>
              <a:rPr lang="en-US" dirty="0" smtClean="0"/>
              <a:t>Mush]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A7B1FA1-C1D4-2248-B8F1-AC53CA3ADE4B}"/>
              </a:ext>
            </a:extLst>
          </p:cNvPr>
          <p:cNvSpPr/>
          <p:nvPr/>
        </p:nvSpPr>
        <p:spPr>
          <a:xfrm>
            <a:off x="5477749" y="1047750"/>
            <a:ext cx="2142251" cy="1209543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Surfactant</a:t>
            </a:r>
          </a:p>
          <a:p>
            <a:pPr algn="ctr"/>
            <a:r>
              <a:rPr lang="en-US" dirty="0" smtClean="0"/>
              <a:t>Docusate sodium (Colace)</a:t>
            </a:r>
            <a:endParaRPr lang="en-US" dirty="0"/>
          </a:p>
          <a:p>
            <a:pPr algn="ctr"/>
            <a:r>
              <a:rPr lang="en-US" dirty="0"/>
              <a:t>[</a:t>
            </a:r>
            <a:r>
              <a:rPr lang="en-US" dirty="0" smtClean="0"/>
              <a:t>Mush]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DB3394-EA45-6044-B7EB-36D0865EC9CB}"/>
              </a:ext>
            </a:extLst>
          </p:cNvPr>
          <p:cNvSpPr/>
          <p:nvPr/>
        </p:nvSpPr>
        <p:spPr>
          <a:xfrm>
            <a:off x="5478855" y="3621974"/>
            <a:ext cx="2141145" cy="1235775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Stimulant</a:t>
            </a:r>
          </a:p>
          <a:p>
            <a:pPr algn="ctr"/>
            <a:r>
              <a:rPr lang="en-US" dirty="0" smtClean="0"/>
              <a:t>Senna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Senokot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r>
              <a:rPr lang="en-US" dirty="0"/>
              <a:t>(Push)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F33917-D147-DA42-8D58-BD49D31FFCB3}"/>
              </a:ext>
            </a:extLst>
          </p:cNvPr>
          <p:cNvSpPr/>
          <p:nvPr/>
        </p:nvSpPr>
        <p:spPr>
          <a:xfrm>
            <a:off x="76200" y="3232184"/>
            <a:ext cx="2438400" cy="1396966"/>
          </a:xfrm>
          <a:prstGeom prst="roundRect">
            <a:avLst/>
          </a:prstGeom>
          <a:solidFill>
            <a:srgbClr val="47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Osmotic</a:t>
            </a:r>
          </a:p>
          <a:p>
            <a:pPr algn="ctr"/>
            <a:r>
              <a:rPr lang="en-US" dirty="0" smtClean="0"/>
              <a:t>Polyethylene Glycol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MiraLAX</a:t>
            </a:r>
            <a:r>
              <a:rPr lang="en-US" dirty="0" smtClean="0"/>
              <a:t>, </a:t>
            </a:r>
            <a:r>
              <a:rPr lang="en-US" dirty="0" err="1" smtClean="0"/>
              <a:t>GoLytely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r>
              <a:rPr lang="en-US" dirty="0"/>
              <a:t>(Push)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8EB6F3-CE46-5E4E-8496-870F9B08237F}"/>
              </a:ext>
            </a:extLst>
          </p:cNvPr>
          <p:cNvSpPr/>
          <p:nvPr/>
        </p:nvSpPr>
        <p:spPr>
          <a:xfrm>
            <a:off x="2357636" y="2267816"/>
            <a:ext cx="3276600" cy="1447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Laxatives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72A37C-B4FC-FB40-8EB8-7AF576806698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438400" y="1800093"/>
            <a:ext cx="399083" cy="67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057C5-BDAA-704A-B0AE-70F4708CA800}"/>
              </a:ext>
            </a:extLst>
          </p:cNvPr>
          <p:cNvCxnSpPr>
            <a:cxnSpLocks/>
            <a:stCxn id="6" idx="7"/>
            <a:endCxn id="17" idx="1"/>
          </p:cNvCxnSpPr>
          <p:nvPr/>
        </p:nvCxnSpPr>
        <p:spPr>
          <a:xfrm flipV="1">
            <a:off x="5154389" y="1800093"/>
            <a:ext cx="323360" cy="67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58D79B-0B99-524C-BD8C-3703E42CA80F}"/>
              </a:ext>
            </a:extLst>
          </p:cNvPr>
          <p:cNvCxnSpPr>
            <a:cxnSpLocks/>
          </p:cNvCxnSpPr>
          <p:nvPr/>
        </p:nvCxnSpPr>
        <p:spPr>
          <a:xfrm flipH="1">
            <a:off x="2514600" y="3527251"/>
            <a:ext cx="399084" cy="57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F8F7F6-1FB4-5E4B-BC0F-7B23D5BCBDB6}"/>
              </a:ext>
            </a:extLst>
          </p:cNvPr>
          <p:cNvCxnSpPr>
            <a:cxnSpLocks/>
            <a:stCxn id="6" idx="5"/>
            <a:endCxn id="18" idx="1"/>
          </p:cNvCxnSpPr>
          <p:nvPr/>
        </p:nvCxnSpPr>
        <p:spPr>
          <a:xfrm>
            <a:off x="5154389" y="3503591"/>
            <a:ext cx="324466" cy="57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8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Laxatives - Bulk-Forming (mush)</a:t>
            </a:r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7584" y="1123951"/>
            <a:ext cx="7497216" cy="1978439"/>
            <a:chOff x="752576" y="3211196"/>
            <a:chExt cx="1584176" cy="1912609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Psyllium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2"/>
                  </a:solidFill>
                  <a:cs typeface="Arial" pitchFamily="34" charset="0"/>
                </a:rPr>
                <a:t>(Metamucil)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127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Acts like 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fiber in the diet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Swells with water to increase fecal mass and softness</a:t>
              </a:r>
            </a:p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Preferred 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temporary constipation treatment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Minimal side effects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27584" y="1047750"/>
            <a:ext cx="7497216" cy="205463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DFFDF-4131-994F-A2A8-FA26CD70F0F7}"/>
              </a:ext>
            </a:extLst>
          </p:cNvPr>
          <p:cNvSpPr/>
          <p:nvPr/>
        </p:nvSpPr>
        <p:spPr>
          <a:xfrm>
            <a:off x="427584" y="3333750"/>
            <a:ext cx="7497216" cy="1213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/>
              <a:t>Talk with patients about </a:t>
            </a:r>
            <a:r>
              <a:rPr lang="en-US" sz="1600" dirty="0" smtClean="0"/>
              <a:t>dietary fiber</a:t>
            </a:r>
            <a:endParaRPr lang="en-US" sz="1600" dirty="0"/>
          </a:p>
          <a:p>
            <a:pPr algn="ctr"/>
            <a:r>
              <a:rPr lang="en-US" sz="1600" dirty="0" smtClean="0"/>
              <a:t>Mix</a:t>
            </a:r>
            <a:r>
              <a:rPr lang="en-US" sz="1600" dirty="0" smtClean="0"/>
              <a:t> </a:t>
            </a:r>
            <a:r>
              <a:rPr lang="en-US" sz="1600" dirty="0"/>
              <a:t>well with liquids before </a:t>
            </a:r>
            <a:r>
              <a:rPr lang="en-US" sz="1600" dirty="0" smtClean="0"/>
              <a:t>taking</a:t>
            </a:r>
            <a:endParaRPr lang="en-US" sz="1600" dirty="0"/>
          </a:p>
          <a:p>
            <a:pPr algn="ctr"/>
            <a:r>
              <a:rPr lang="en-US" sz="1600" dirty="0"/>
              <a:t>Can take </a:t>
            </a:r>
            <a:r>
              <a:rPr lang="en-US" sz="1600" dirty="0" smtClean="0"/>
              <a:t>3 </a:t>
            </a:r>
            <a:r>
              <a:rPr lang="en-US" sz="1600" dirty="0"/>
              <a:t>days to produce a bowel movement</a:t>
            </a:r>
          </a:p>
        </p:txBody>
      </p:sp>
    </p:spTree>
    <p:extLst>
      <p:ext uri="{BB962C8B-B14F-4D97-AF65-F5344CB8AC3E}">
        <p14:creationId xmlns:p14="http://schemas.microsoft.com/office/powerpoint/2010/main" val="250245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Laxatives – Surfactant (mush)</a:t>
            </a:r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044" y="1123949"/>
            <a:ext cx="7782755" cy="1024332"/>
            <a:chOff x="692241" y="3211196"/>
            <a:chExt cx="1644511" cy="990249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Docusate sodium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2"/>
                  </a:solidFill>
                  <a:cs typeface="Arial" pitchFamily="34" charset="0"/>
                </a:rPr>
                <a:t>(Colace)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2241" y="3844402"/>
              <a:ext cx="1644511" cy="35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ct val="0"/>
                </a:spcBef>
              </a:pPr>
              <a:r>
                <a:rPr lang="en-US" dirty="0"/>
                <a:t>Lowers </a:t>
              </a:r>
              <a:r>
                <a:rPr lang="en-US" dirty="0" smtClean="0"/>
                <a:t>stool surface </a:t>
              </a:r>
              <a:r>
                <a:rPr lang="en-US" dirty="0"/>
                <a:t>tension </a:t>
              </a:r>
              <a:r>
                <a:rPr lang="en-US" dirty="0" smtClean="0"/>
                <a:t>and water enters the feces. 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27584" y="1047750"/>
            <a:ext cx="7497216" cy="20574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DFFDF-4131-994F-A2A8-FA26CD70F0F7}"/>
              </a:ext>
            </a:extLst>
          </p:cNvPr>
          <p:cNvSpPr/>
          <p:nvPr/>
        </p:nvSpPr>
        <p:spPr>
          <a:xfrm>
            <a:off x="427584" y="3333750"/>
            <a:ext cx="7497216" cy="13220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Take with </a:t>
            </a:r>
            <a:r>
              <a:rPr lang="en-US" sz="1600" dirty="0"/>
              <a:t>water to prevent dehydration </a:t>
            </a:r>
            <a:r>
              <a:rPr lang="en-US" sz="1600" dirty="0" smtClean="0"/>
              <a:t>as water leaves the body with the stool</a:t>
            </a:r>
            <a:endParaRPr lang="en-US" sz="1600" dirty="0"/>
          </a:p>
          <a:p>
            <a:pPr algn="ctr"/>
            <a:r>
              <a:rPr lang="en-US" sz="1600" dirty="0"/>
              <a:t>Produces BM in 1-3 days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Should be given to everyone taking an opioid medication</a:t>
            </a:r>
          </a:p>
        </p:txBody>
      </p:sp>
    </p:spTree>
    <p:extLst>
      <p:ext uri="{BB962C8B-B14F-4D97-AF65-F5344CB8AC3E}">
        <p14:creationId xmlns:p14="http://schemas.microsoft.com/office/powerpoint/2010/main" val="95544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581814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cs typeface="Arial" pitchFamily="34" charset="0"/>
              </a:rPr>
              <a:t>Topics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Covered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1444223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092295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60031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1: Peptic </a:t>
            </a:r>
            <a:r>
              <a:rPr lang="en-US" altLang="ko-KR" dirty="0">
                <a:cs typeface="Arial" pitchFamily="34" charset="0"/>
              </a:rPr>
              <a:t>Ulcer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Disease (PUD)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224398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2: </a:t>
            </a:r>
            <a:r>
              <a:rPr lang="en-US" altLang="ko-KR" dirty="0">
                <a:cs typeface="Arial" pitchFamily="34" charset="0"/>
              </a:rPr>
              <a:t>Constipation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Diarrhea,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Emesis, and GI Autoimmune Disorders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Laxatives – Stimulant (push)</a:t>
            </a:r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044" y="1123949"/>
            <a:ext cx="7782755" cy="1301331"/>
            <a:chOff x="692241" y="3211196"/>
            <a:chExt cx="1644511" cy="1258031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Senna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 smtClean="0">
                  <a:solidFill>
                    <a:schemeClr val="tx2"/>
                  </a:solidFill>
                  <a:cs typeface="Arial" pitchFamily="34" charset="0"/>
                </a:rPr>
                <a:t>(</a:t>
              </a:r>
              <a:r>
                <a:rPr lang="en-US" sz="2000" b="1" dirty="0" err="1" smtClean="0">
                  <a:solidFill>
                    <a:schemeClr val="tx2"/>
                  </a:solidFill>
                  <a:cs typeface="Arial" pitchFamily="34" charset="0"/>
                </a:rPr>
                <a:t>Senokot</a:t>
              </a:r>
              <a:r>
                <a:rPr lang="en-US" sz="2000" b="1" dirty="0" smtClean="0">
                  <a:solidFill>
                    <a:schemeClr val="tx2"/>
                  </a:solidFill>
                  <a:cs typeface="Arial" pitchFamily="34" charset="0"/>
                </a:rPr>
                <a:t>)</a:t>
              </a:r>
              <a:endParaRPr lang="en-US" sz="20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2241" y="3844402"/>
              <a:ext cx="1644511" cy="62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ct val="0"/>
                </a:spcBef>
              </a:pPr>
              <a:r>
                <a:rPr lang="en-US" dirty="0" smtClean="0"/>
                <a:t>Use stimulants after fiber and stool softeners fail. </a:t>
              </a:r>
            </a:p>
            <a:p>
              <a:pPr lvl="1">
                <a:spcBef>
                  <a:spcPct val="0"/>
                </a:spcBef>
              </a:pP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27584" y="1047750"/>
            <a:ext cx="7497216" cy="20574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DFFDF-4131-994F-A2A8-FA26CD70F0F7}"/>
              </a:ext>
            </a:extLst>
          </p:cNvPr>
          <p:cNvSpPr/>
          <p:nvPr/>
        </p:nvSpPr>
        <p:spPr>
          <a:xfrm>
            <a:off x="427584" y="3333750"/>
            <a:ext cx="7497216" cy="13220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Often </a:t>
            </a:r>
            <a:r>
              <a:rPr lang="en-US" sz="1600" dirty="0"/>
              <a:t>used and abused</a:t>
            </a:r>
          </a:p>
          <a:p>
            <a:pPr algn="ctr"/>
            <a:r>
              <a:rPr lang="en-US" sz="1600" dirty="0"/>
              <a:t>Expect a bowel movement within 12 hours (</a:t>
            </a:r>
            <a:r>
              <a:rPr lang="en-US" sz="1600" dirty="0" smtClean="0"/>
              <a:t>overnight)</a:t>
            </a:r>
            <a:endParaRPr lang="en-US" sz="1600" dirty="0"/>
          </a:p>
          <a:p>
            <a:pPr algn="ctr"/>
            <a:r>
              <a:rPr lang="en-US" sz="1600" dirty="0" smtClean="0"/>
              <a:t>Tablets </a:t>
            </a:r>
            <a:r>
              <a:rPr lang="en-US" sz="1600" dirty="0"/>
              <a:t>and </a:t>
            </a:r>
            <a:r>
              <a:rPr lang="en-US" sz="1600" dirty="0" smtClean="0"/>
              <a:t>suppositories available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745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9098" y="1103362"/>
            <a:ext cx="3490847" cy="1232972"/>
            <a:chOff x="750497" y="2783409"/>
            <a:chExt cx="1658667" cy="1462597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2783409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50497" y="3533795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1"/>
              <a:ext cx="1656588" cy="40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0176" y="1504950"/>
            <a:ext cx="3743224" cy="685800"/>
            <a:chOff x="752576" y="3066757"/>
            <a:chExt cx="1584176" cy="1104934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066757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Polyethylene Glycol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440872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chemeClr val="tx2"/>
                  </a:solidFill>
                  <a:cs typeface="Arial" pitchFamily="34" charset="0"/>
                </a:rPr>
                <a:t>(</a:t>
              </a:r>
              <a:r>
                <a:rPr lang="en-US" sz="1600" b="1" dirty="0" err="1" smtClean="0">
                  <a:solidFill>
                    <a:schemeClr val="tx2"/>
                  </a:solidFill>
                  <a:cs typeface="Arial" pitchFamily="34" charset="0"/>
                </a:rPr>
                <a:t>GoLytely</a:t>
              </a:r>
              <a:r>
                <a:rPr lang="en-US" sz="1600" b="1" dirty="0" smtClean="0">
                  <a:solidFill>
                    <a:schemeClr val="tx2"/>
                  </a:solidFill>
                  <a:cs typeface="Arial" pitchFamily="34" charset="0"/>
                </a:rPr>
                <a:t>)</a:t>
              </a:r>
              <a:endParaRPr 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437191"/>
            <a:ext cx="3562672" cy="163780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350892" y="1440062"/>
            <a:ext cx="3802508" cy="16349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Laxatives – Osmotic (push)</a:t>
            </a:r>
            <a:endParaRPr lang="ko-KR" alt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C7985C-D5B0-6740-9BDB-F4CC1391A72C}"/>
              </a:ext>
            </a:extLst>
          </p:cNvPr>
          <p:cNvSpPr txBox="1">
            <a:spLocks/>
          </p:cNvSpPr>
          <p:nvPr/>
        </p:nvSpPr>
        <p:spPr>
          <a:xfrm>
            <a:off x="383858" y="1463502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4321250" y="2071109"/>
            <a:ext cx="386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Rx </a:t>
            </a:r>
            <a:r>
              <a:rPr lang="en-US" sz="1600" dirty="0"/>
              <a:t>for bowl prep before colonoscopy</a:t>
            </a:r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876676"/>
            <a:ext cx="7840929" cy="9810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Polyethylene </a:t>
            </a:r>
            <a:r>
              <a:rPr lang="en-US" sz="1600" dirty="0"/>
              <a:t>glycol produces BM within 72 hours</a:t>
            </a:r>
          </a:p>
          <a:p>
            <a:pPr algn="ctr"/>
            <a:r>
              <a:rPr lang="en-US" sz="1600" dirty="0"/>
              <a:t>Make sure your patients are drinking fluids – at risk of dehydration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188929" y="1497628"/>
            <a:ext cx="3743224" cy="152739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Polyethylene Glycol</a:t>
            </a:r>
          </a:p>
        </p:txBody>
      </p:sp>
      <p:sp>
        <p:nvSpPr>
          <p:cNvPr id="18" name="Text Placeholder 18"/>
          <p:cNvSpPr txBox="1">
            <a:spLocks/>
          </p:cNvSpPr>
          <p:nvPr/>
        </p:nvSpPr>
        <p:spPr>
          <a:xfrm>
            <a:off x="213397" y="1779684"/>
            <a:ext cx="3743224" cy="154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  <a:cs typeface="Arial" pitchFamily="34" charset="0"/>
              </a:rPr>
              <a:t>MiraLAX</a:t>
            </a:r>
            <a:r>
              <a:rPr lang="en-US" sz="1600" b="1" dirty="0" smtClean="0">
                <a:solidFill>
                  <a:schemeClr val="tx2"/>
                </a:solidFill>
                <a:cs typeface="Arial" pitchFamily="34" charset="0"/>
              </a:rPr>
              <a:t>)</a:t>
            </a:r>
            <a:endParaRPr lang="en-U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314440" y="2076368"/>
            <a:ext cx="386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OTC </a:t>
            </a:r>
            <a:r>
              <a:rPr lang="en-US" sz="1600" dirty="0"/>
              <a:t>gentle and </a:t>
            </a:r>
            <a:r>
              <a:rPr lang="en-US" sz="1600" dirty="0" smtClean="0"/>
              <a:t>okay </a:t>
            </a:r>
            <a:r>
              <a:rPr lang="en-US" sz="1600" dirty="0"/>
              <a:t>for children</a:t>
            </a:r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1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Diarrhea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Pathology</a:t>
            </a:r>
            <a:endParaRPr lang="ko-KR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5C298C-E0EF-8A4A-AA6D-067C58AB664F}"/>
              </a:ext>
            </a:extLst>
          </p:cNvPr>
          <p:cNvGrpSpPr/>
          <p:nvPr/>
        </p:nvGrpSpPr>
        <p:grpSpPr>
          <a:xfrm>
            <a:off x="4414702" y="2042450"/>
            <a:ext cx="3550480" cy="2063929"/>
            <a:chOff x="803640" y="3362835"/>
            <a:chExt cx="2059657" cy="20639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99F611-E77E-7C46-9284-AB2E9861C052}"/>
                </a:ext>
              </a:extLst>
            </p:cNvPr>
            <p:cNvSpPr txBox="1"/>
            <p:nvPr/>
          </p:nvSpPr>
          <p:spPr>
            <a:xfrm>
              <a:off x="803640" y="3672438"/>
              <a:ext cx="20596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Viral, bacterial, or parasite infection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Other drugs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Food allergies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GI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conditions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A5AE65-DFDF-E44D-A222-9F969334CB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Common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causes: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4DFF8FD9-AA48-4B4D-AFA8-02E812DAAB0D}"/>
              </a:ext>
            </a:extLst>
          </p:cNvPr>
          <p:cNvSpPr/>
          <p:nvPr/>
        </p:nvSpPr>
        <p:spPr>
          <a:xfrm>
            <a:off x="1209754" y="2062320"/>
            <a:ext cx="2357302" cy="248535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8DF87-3F96-FE4F-8D7B-8285EEC9DBB7}"/>
              </a:ext>
            </a:extLst>
          </p:cNvPr>
          <p:cNvSpPr/>
          <p:nvPr/>
        </p:nvSpPr>
        <p:spPr>
          <a:xfrm>
            <a:off x="345184" y="1063193"/>
            <a:ext cx="788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itchFamily="2" charset="0"/>
              </a:rPr>
              <a:t>A change in normal bowel movements characterized by unusually soft or      liquid stools ≥ 3 times in 24 hours lasting &lt; 14 days</a:t>
            </a:r>
            <a:endParaRPr lang="en-US" b="0" i="0" u="none" strike="noStrike" dirty="0">
              <a:solidFill>
                <a:srgbClr val="33333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4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10176" y="1504950"/>
            <a:ext cx="3743224" cy="685800"/>
            <a:chOff x="752576" y="3066757"/>
            <a:chExt cx="1584176" cy="1104934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066757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Diphenoxylate/Atropine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440872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(Lomotil)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437191"/>
            <a:ext cx="3562672" cy="19727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350892" y="1440062"/>
            <a:ext cx="3802508" cy="196988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Antidiarrheals - Opioids</a:t>
            </a:r>
            <a:endParaRPr lang="ko-KR" alt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C7985C-D5B0-6740-9BDB-F4CC1391A72C}"/>
              </a:ext>
            </a:extLst>
          </p:cNvPr>
          <p:cNvSpPr txBox="1">
            <a:spLocks/>
          </p:cNvSpPr>
          <p:nvPr/>
        </p:nvSpPr>
        <p:spPr>
          <a:xfrm>
            <a:off x="383858" y="1463502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Loperamide</a:t>
            </a: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4350892" y="2015203"/>
            <a:ext cx="3861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Controlled substance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Atropine discourages </a:t>
            </a:r>
            <a:r>
              <a:rPr lang="en-US" sz="1600" dirty="0"/>
              <a:t>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doses can </a:t>
            </a:r>
            <a:r>
              <a:rPr lang="en-US" sz="1600" dirty="0" smtClean="0"/>
              <a:t>bring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morphine-like response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816240"/>
            <a:ext cx="7840929" cy="7423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Treat overdose with naloxone</a:t>
            </a:r>
            <a:endParaRPr lang="en-US" sz="160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3FA0BD3-35F7-EE4F-BD9E-38397A98328A}"/>
              </a:ext>
            </a:extLst>
          </p:cNvPr>
          <p:cNvSpPr txBox="1">
            <a:spLocks/>
          </p:cNvSpPr>
          <p:nvPr/>
        </p:nvSpPr>
        <p:spPr>
          <a:xfrm>
            <a:off x="176534" y="1717940"/>
            <a:ext cx="3743224" cy="154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en-US" sz="1600" b="1" dirty="0" smtClean="0">
                <a:solidFill>
                  <a:schemeClr val="tx2"/>
                </a:solidFill>
                <a:cs typeface="Arial" pitchFamily="34" charset="0"/>
              </a:rPr>
              <a:t>Imodium</a:t>
            </a: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405AA-FB84-5F4D-B5B2-B3BD19A74AB7}"/>
              </a:ext>
            </a:extLst>
          </p:cNvPr>
          <p:cNvSpPr txBox="1"/>
          <p:nvPr/>
        </p:nvSpPr>
        <p:spPr>
          <a:xfrm>
            <a:off x="312471" y="1987002"/>
            <a:ext cx="3743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Weak, OTC opioid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diarrhea not of infectious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Reduces the volume of discharge      from ileostomies</a:t>
            </a:r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4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2471" y="1352550"/>
            <a:ext cx="7840929" cy="838201"/>
            <a:chOff x="752576" y="2821215"/>
            <a:chExt cx="1584176" cy="1350476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2821215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Bismuth Subsalicylate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312297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</a:t>
              </a:r>
              <a:r>
                <a:rPr lang="en-US" sz="1800" b="1" dirty="0">
                  <a:solidFill>
                    <a:schemeClr val="tx2"/>
                  </a:solidFill>
                  <a:cs typeface="Arial" pitchFamily="34" charset="0"/>
                </a:rPr>
                <a:t>Pepto-Bismol</a:t>
              </a: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2471" y="1276350"/>
            <a:ext cx="7840929" cy="21336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Antidiarrheals - Nonspecific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312471" y="2015203"/>
            <a:ext cx="790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OTC </a:t>
            </a:r>
            <a:r>
              <a:rPr lang="en-US" dirty="0" smtClean="0"/>
              <a:t>available </a:t>
            </a:r>
            <a:r>
              <a:rPr lang="en-US" dirty="0"/>
              <a:t>as liquid or chewable tablets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Causes harmless black </a:t>
            </a:r>
            <a:r>
              <a:rPr lang="en-US" dirty="0"/>
              <a:t>stool and black </a:t>
            </a:r>
            <a:r>
              <a:rPr lang="en-US" dirty="0" smtClean="0"/>
              <a:t>tongue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Children’s Pepto is calcium carbonate [not bismuth subsalicylate]</a:t>
            </a:r>
            <a:endParaRPr lang="en-US" dirty="0"/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816240"/>
            <a:ext cx="7840929" cy="7423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Avoid in children due </a:t>
            </a:r>
            <a:r>
              <a:rPr lang="en-US" sz="1600" dirty="0"/>
              <a:t>to risk of Reye’s Syndrome</a:t>
            </a:r>
          </a:p>
        </p:txBody>
      </p:sp>
    </p:spTree>
    <p:extLst>
      <p:ext uri="{BB962C8B-B14F-4D97-AF65-F5344CB8AC3E}">
        <p14:creationId xmlns:p14="http://schemas.microsoft.com/office/powerpoint/2010/main" val="343147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12471" y="1440062"/>
            <a:ext cx="7840929" cy="196988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Antidiarrheals – Infectious Origin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A1E8-1BBA-2D49-A854-DB27FC4D2CDD}"/>
              </a:ext>
            </a:extLst>
          </p:cNvPr>
          <p:cNvSpPr txBox="1"/>
          <p:nvPr/>
        </p:nvSpPr>
        <p:spPr>
          <a:xfrm>
            <a:off x="-242926" y="1482585"/>
            <a:ext cx="83963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0664">
              <a:spcBef>
                <a:spcPct val="0"/>
              </a:spcBef>
              <a:defRPr/>
            </a:pPr>
            <a:r>
              <a:rPr lang="en-US" sz="2400" i="1" dirty="0"/>
              <a:t>Escherichia coli: </a:t>
            </a:r>
            <a:r>
              <a:rPr lang="en-US" sz="2400" dirty="0"/>
              <a:t>Usually self-limiting</a:t>
            </a:r>
          </a:p>
          <a:p>
            <a:pPr marL="740664">
              <a:spcBef>
                <a:spcPct val="0"/>
              </a:spcBef>
              <a:defRPr/>
            </a:pPr>
            <a:r>
              <a:rPr lang="en-US" sz="2400" b="1" dirty="0"/>
              <a:t>Cipro</a:t>
            </a:r>
            <a:r>
              <a:rPr lang="en-US" sz="2400" b="1" u="sng" dirty="0"/>
              <a:t>floxacin</a:t>
            </a:r>
            <a:r>
              <a:rPr lang="en-US" sz="2400" b="1" dirty="0">
                <a:solidFill>
                  <a:schemeClr val="tx2"/>
                </a:solidFill>
              </a:rPr>
              <a:t> (Cipro) </a:t>
            </a:r>
            <a:r>
              <a:rPr lang="en-US" sz="2400" dirty="0">
                <a:solidFill>
                  <a:schemeClr val="tx2"/>
                </a:solidFill>
              </a:rPr>
              <a:t> </a:t>
            </a:r>
          </a:p>
          <a:p>
            <a:pPr marL="1140714" lvl="1">
              <a:spcBef>
                <a:spcPct val="0"/>
              </a:spcBef>
              <a:defRPr/>
            </a:pPr>
            <a:r>
              <a:rPr lang="en-US" sz="2000" i="1" dirty="0"/>
              <a:t>New FDA guidelines regarding use for minor urinary tract         infections and respiratory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0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Emesis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Pathology</a:t>
            </a:r>
            <a:endParaRPr lang="ko-KR" alt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6A6B89-CC93-BE4C-ACF3-7EB240E7A249}"/>
              </a:ext>
            </a:extLst>
          </p:cNvPr>
          <p:cNvSpPr txBox="1"/>
          <p:nvPr/>
        </p:nvSpPr>
        <p:spPr>
          <a:xfrm>
            <a:off x="228600" y="1275123"/>
            <a:ext cx="5191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Caused by activation of the vomiting center in the brain.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Indirect </a:t>
            </a:r>
            <a:r>
              <a:rPr lang="en-US" sz="1600" dirty="0"/>
              <a:t>activation </a:t>
            </a:r>
            <a:r>
              <a:rPr lang="en-US" sz="1600" dirty="0" smtClean="0"/>
              <a:t>happens when the </a:t>
            </a:r>
          </a:p>
          <a:p>
            <a:r>
              <a:rPr lang="en-US" sz="1600" dirty="0" smtClean="0"/>
              <a:t>chemoreceptor trigger </a:t>
            </a:r>
            <a:r>
              <a:rPr lang="en-US" sz="1600" dirty="0"/>
              <a:t>zone (CTZ) is first </a:t>
            </a:r>
            <a:r>
              <a:rPr lang="en-US" sz="1600" dirty="0" smtClean="0"/>
              <a:t>activated</a:t>
            </a:r>
          </a:p>
          <a:p>
            <a:endParaRPr lang="en-US" sz="1600" dirty="0"/>
          </a:p>
          <a:p>
            <a:r>
              <a:rPr lang="en-US" sz="1600" dirty="0" smtClean="0"/>
              <a:t>This goes </a:t>
            </a:r>
            <a:r>
              <a:rPr lang="en-US" sz="1600" dirty="0"/>
              <a:t>on </a:t>
            </a:r>
            <a:r>
              <a:rPr lang="en-US" sz="1600" dirty="0" smtClean="0"/>
              <a:t>to activate </a:t>
            </a:r>
            <a:r>
              <a:rPr lang="en-US" sz="1600" dirty="0"/>
              <a:t>the vomiting center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1470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iamond 54"/>
          <p:cNvSpPr/>
          <p:nvPr/>
        </p:nvSpPr>
        <p:spPr>
          <a:xfrm>
            <a:off x="6456449" y="2093999"/>
            <a:ext cx="706351" cy="782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906729" y="2093999"/>
            <a:ext cx="3027471" cy="746029"/>
            <a:chOff x="2129436" y="2511049"/>
            <a:chExt cx="3109895" cy="74602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Rectangle 42"/>
            <p:cNvSpPr/>
            <p:nvPr/>
          </p:nvSpPr>
          <p:spPr>
            <a:xfrm>
              <a:off x="2129436" y="2758325"/>
              <a:ext cx="3109895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Diamond 50"/>
            <p:cNvSpPr/>
            <p:nvPr/>
          </p:nvSpPr>
          <p:spPr>
            <a:xfrm flipH="1">
              <a:off x="2252087" y="2511049"/>
              <a:ext cx="629035" cy="74602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18874" y="2229203"/>
            <a:ext cx="2972579" cy="504056"/>
            <a:chOff x="1318054" y="2655778"/>
            <a:chExt cx="2972579" cy="504056"/>
          </a:xfrm>
          <a:solidFill>
            <a:schemeClr val="accent1"/>
          </a:solidFill>
        </p:grpSpPr>
        <p:sp>
          <p:nvSpPr>
            <p:cNvPr id="47" name="Rectangle 42"/>
            <p:cNvSpPr/>
            <p:nvPr/>
          </p:nvSpPr>
          <p:spPr>
            <a:xfrm>
              <a:off x="1610848" y="2758325"/>
              <a:ext cx="2679785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1318054" y="2655778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Chemotherapy-Induced Nausea/Vomiting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03602" y="1531550"/>
            <a:ext cx="20120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Delayed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12865" y="1547415"/>
            <a:ext cx="16388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Acute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6604" y="1531551"/>
            <a:ext cx="26415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Anticipatory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93051" y="3055929"/>
            <a:ext cx="1955701" cy="1294245"/>
            <a:chOff x="803640" y="3362835"/>
            <a:chExt cx="2059657" cy="1294245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Triggered by memory of severe nausea from previous dose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Before drug given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95333" y="3069078"/>
            <a:ext cx="2473954" cy="555581"/>
            <a:chOff x="803640" y="3362835"/>
            <a:chExt cx="2059657" cy="555581"/>
          </a:xfrm>
        </p:grpSpPr>
        <p:sp>
          <p:nvSpPr>
            <p:cNvPr id="65" name="TextBox 64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Resolves within hours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Minutes after giving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54112" y="3080852"/>
            <a:ext cx="2911022" cy="801802"/>
            <a:chOff x="803640" y="3362835"/>
            <a:chExt cx="2059657" cy="801802"/>
          </a:xfrm>
        </p:grpSpPr>
        <p:sp>
          <p:nvSpPr>
            <p:cNvPr id="68" name="TextBox 67"/>
            <p:cNvSpPr txBox="1"/>
            <p:nvPr/>
          </p:nvSpPr>
          <p:spPr>
            <a:xfrm>
              <a:off x="803640" y="3579862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Appears 48-72 hours after chemo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3640" y="3362835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More than 1 day after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BE3BFAE-F4A2-D540-BA39-92004662695A}"/>
              </a:ext>
            </a:extLst>
          </p:cNvPr>
          <p:cNvSpPr txBox="1"/>
          <p:nvPr/>
        </p:nvSpPr>
        <p:spPr>
          <a:xfrm>
            <a:off x="2766337" y="853914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types of emesis to manage</a:t>
            </a:r>
          </a:p>
        </p:txBody>
      </p:sp>
    </p:spTree>
    <p:extLst>
      <p:ext uri="{BB962C8B-B14F-4D97-AF65-F5344CB8AC3E}">
        <p14:creationId xmlns:p14="http://schemas.microsoft.com/office/powerpoint/2010/main" val="342243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683856" y="1791755"/>
            <a:ext cx="3802508" cy="157207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Antiemetics – Dopamine </a:t>
            </a:r>
            <a:r>
              <a:rPr lang="en-US" altLang="ko-KR" sz="2400" dirty="0" smtClean="0"/>
              <a:t>Antagonist</a:t>
            </a:r>
            <a:endParaRPr lang="ko-KR" altLang="en-US" sz="2400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C7985C-D5B0-6740-9BDB-F4CC1391A72C}"/>
              </a:ext>
            </a:extLst>
          </p:cNvPr>
          <p:cNvSpPr txBox="1">
            <a:spLocks/>
          </p:cNvSpPr>
          <p:nvPr/>
        </p:nvSpPr>
        <p:spPr>
          <a:xfrm>
            <a:off x="383858" y="1893557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632862"/>
            <a:ext cx="7840929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/>
              <a:t>Can cause extrapyramidal side effects due to lack of dopamine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69207A0-B250-D541-9FF7-9ABD2E9E0A46}"/>
              </a:ext>
            </a:extLst>
          </p:cNvPr>
          <p:cNvSpPr txBox="1">
            <a:spLocks/>
          </p:cNvSpPr>
          <p:nvPr/>
        </p:nvSpPr>
        <p:spPr>
          <a:xfrm>
            <a:off x="2884412" y="1886619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Promethazine</a:t>
            </a: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91F9B75-166F-4A42-A3C0-E51EF7D47FA8}"/>
              </a:ext>
            </a:extLst>
          </p:cNvPr>
          <p:cNvSpPr txBox="1">
            <a:spLocks/>
          </p:cNvSpPr>
          <p:nvPr/>
        </p:nvSpPr>
        <p:spPr>
          <a:xfrm>
            <a:off x="2713498" y="2143134"/>
            <a:ext cx="3743224" cy="154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(Phenergan)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2CC80-14D3-304E-95F9-E6DFEE45E372}"/>
              </a:ext>
            </a:extLst>
          </p:cNvPr>
          <p:cNvSpPr txBox="1"/>
          <p:nvPr/>
        </p:nvSpPr>
        <p:spPr>
          <a:xfrm>
            <a:off x="306054" y="886420"/>
            <a:ext cx="7434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the dopamine</a:t>
            </a:r>
            <a:r>
              <a:rPr lang="en-US" baseline="-25000" dirty="0"/>
              <a:t>2</a:t>
            </a:r>
            <a:r>
              <a:rPr lang="en-US" dirty="0"/>
              <a:t> receptors in the </a:t>
            </a:r>
            <a:r>
              <a:rPr lang="en-US" dirty="0" smtClean="0"/>
              <a:t>CTZ</a:t>
            </a:r>
            <a:r>
              <a:rPr lang="en-US" dirty="0"/>
              <a:t>, preventing activation</a:t>
            </a:r>
          </a:p>
          <a:p>
            <a:r>
              <a:rPr lang="en-US" dirty="0"/>
              <a:t>Useful for emesis caused by surgery, cancer, chemotherapy, and toxins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D3D47-0676-4D47-A66D-B4CD8A7E39A8}"/>
              </a:ext>
            </a:extLst>
          </p:cNvPr>
          <p:cNvSpPr txBox="1"/>
          <p:nvPr/>
        </p:nvSpPr>
        <p:spPr>
          <a:xfrm>
            <a:off x="2862523" y="2503319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Contraindicated for children under 2</a:t>
            </a:r>
          </a:p>
          <a:p>
            <a:r>
              <a:rPr lang="en-US" sz="1600" dirty="0" smtClean="0"/>
              <a:t>Available as suppository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9771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10176" y="1496509"/>
            <a:ext cx="3743224" cy="685800"/>
            <a:chOff x="752576" y="3066757"/>
            <a:chExt cx="1584176" cy="1104934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066757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51599" y="1045768"/>
            <a:ext cx="3562672" cy="2273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53F6570-25C0-AD4C-908E-E4021E59866E}"/>
              </a:ext>
            </a:extLst>
          </p:cNvPr>
          <p:cNvSpPr txBox="1">
            <a:spLocks/>
          </p:cNvSpPr>
          <p:nvPr/>
        </p:nvSpPr>
        <p:spPr>
          <a:xfrm>
            <a:off x="312471" y="119885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Antiemetics – Serotonin Receptor </a:t>
            </a:r>
            <a:r>
              <a:rPr lang="en-US" altLang="ko-KR" sz="2400" dirty="0" smtClean="0"/>
              <a:t>Antagonist</a:t>
            </a:r>
            <a:endParaRPr lang="ko-KR" altLang="en-US" sz="2400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C7985C-D5B0-6740-9BDB-F4CC1391A72C}"/>
              </a:ext>
            </a:extLst>
          </p:cNvPr>
          <p:cNvSpPr txBox="1">
            <a:spLocks/>
          </p:cNvSpPr>
          <p:nvPr/>
        </p:nvSpPr>
        <p:spPr>
          <a:xfrm>
            <a:off x="2565899" y="1143344"/>
            <a:ext cx="3334072" cy="220993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Ondan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setron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D4D0A4-460F-3542-97E0-AE776D4289F8}"/>
              </a:ext>
            </a:extLst>
          </p:cNvPr>
          <p:cNvSpPr/>
          <p:nvPr/>
        </p:nvSpPr>
        <p:spPr>
          <a:xfrm>
            <a:off x="312471" y="3632862"/>
            <a:ext cx="7840929" cy="12248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Can cause prolonged </a:t>
            </a:r>
            <a:r>
              <a:rPr lang="en-US" sz="1600" dirty="0"/>
              <a:t>QT interval and potentially </a:t>
            </a:r>
            <a:r>
              <a:rPr lang="en-US" sz="1600" dirty="0" err="1"/>
              <a:t>Torsades</a:t>
            </a:r>
            <a:r>
              <a:rPr lang="en-US" sz="1600" dirty="0"/>
              <a:t> de </a:t>
            </a:r>
            <a:r>
              <a:rPr lang="en-US" sz="1600" dirty="0" smtClean="0"/>
              <a:t>Pointes (V-Tach)</a:t>
            </a:r>
            <a:endParaRPr lang="en-US" sz="1600" dirty="0"/>
          </a:p>
          <a:p>
            <a:pPr algn="ctr"/>
            <a:r>
              <a:rPr lang="en-US" sz="1600" dirty="0"/>
              <a:t>Common side effects: headache, dizziness, diarrhea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3FA0BD3-35F7-EE4F-BD9E-38397A98328A}"/>
              </a:ext>
            </a:extLst>
          </p:cNvPr>
          <p:cNvSpPr txBox="1">
            <a:spLocks/>
          </p:cNvSpPr>
          <p:nvPr/>
        </p:nvSpPr>
        <p:spPr>
          <a:xfrm>
            <a:off x="2369014" y="1439337"/>
            <a:ext cx="3743224" cy="154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  <a:cs typeface="Arial" pitchFamily="34" charset="0"/>
              </a:rPr>
              <a:t>(Zofran)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405AA-FB84-5F4D-B5B2-B3BD19A74AB7}"/>
              </a:ext>
            </a:extLst>
          </p:cNvPr>
          <p:cNvSpPr txBox="1"/>
          <p:nvPr/>
        </p:nvSpPr>
        <p:spPr>
          <a:xfrm>
            <a:off x="2419843" y="1564277"/>
            <a:ext cx="374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First </a:t>
            </a:r>
            <a:r>
              <a:rPr lang="en-US" sz="1600" dirty="0"/>
              <a:t>approved for </a:t>
            </a:r>
            <a:r>
              <a:rPr lang="en-US" sz="1600" dirty="0" smtClean="0"/>
              <a:t>chemotherapy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Induced nausea/vomiting (CINV)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regular </a:t>
            </a:r>
            <a:r>
              <a:rPr lang="en-US" sz="1600" dirty="0"/>
              <a:t>emesis and CINV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Available </a:t>
            </a:r>
            <a:r>
              <a:rPr lang="en-US" sz="1600" dirty="0"/>
              <a:t>as regular tablet, orally     disintegrating tablet, and IV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2A7DF-ED0B-C945-892E-100A8E113077}"/>
              </a:ext>
            </a:extLst>
          </p:cNvPr>
          <p:cNvSpPr txBox="1"/>
          <p:nvPr/>
        </p:nvSpPr>
        <p:spPr>
          <a:xfrm>
            <a:off x="4380534" y="1979170"/>
            <a:ext cx="374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3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1400" y="2266950"/>
            <a:ext cx="5562600" cy="576064"/>
          </a:xfrm>
        </p:spPr>
        <p:txBody>
          <a:bodyPr/>
          <a:lstStyle/>
          <a:p>
            <a:r>
              <a:rPr lang="en-US" altLang="ko-KR" sz="3200" dirty="0"/>
              <a:t>Peptic Ulcer Disease (PUD)</a:t>
            </a:r>
          </a:p>
        </p:txBody>
      </p:sp>
    </p:spTree>
    <p:extLst>
      <p:ext uri="{BB962C8B-B14F-4D97-AF65-F5344CB8AC3E}">
        <p14:creationId xmlns:p14="http://schemas.microsoft.com/office/powerpoint/2010/main" val="319108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1400" y="2266950"/>
            <a:ext cx="5562600" cy="576064"/>
          </a:xfrm>
        </p:spPr>
        <p:txBody>
          <a:bodyPr/>
          <a:lstStyle/>
          <a:p>
            <a:r>
              <a:rPr lang="en-US" altLang="ko-KR" sz="3200" dirty="0" err="1" smtClean="0"/>
              <a:t>Misc</a:t>
            </a:r>
            <a:r>
              <a:rPr lang="en-US" altLang="ko-KR" sz="3200" dirty="0" smtClean="0"/>
              <a:t>: Gastrointestinal </a:t>
            </a:r>
            <a:r>
              <a:rPr lang="en-US" altLang="ko-KR" sz="3200" dirty="0"/>
              <a:t>Autoimmune Disorders</a:t>
            </a:r>
          </a:p>
        </p:txBody>
      </p:sp>
    </p:spTree>
    <p:extLst>
      <p:ext uri="{BB962C8B-B14F-4D97-AF65-F5344CB8AC3E}">
        <p14:creationId xmlns:p14="http://schemas.microsoft.com/office/powerpoint/2010/main" val="251542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GI Autoimmune </a:t>
            </a:r>
            <a:r>
              <a:rPr lang="en-US" altLang="ko-KR" dirty="0"/>
              <a:t>Pathology (IBD)</a:t>
            </a:r>
            <a:endParaRPr lang="ko-KR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5C298C-E0EF-8A4A-AA6D-067C58AB664F}"/>
              </a:ext>
            </a:extLst>
          </p:cNvPr>
          <p:cNvGrpSpPr/>
          <p:nvPr/>
        </p:nvGrpSpPr>
        <p:grpSpPr>
          <a:xfrm>
            <a:off x="3993504" y="1317874"/>
            <a:ext cx="4830637" cy="1787050"/>
            <a:chOff x="154300" y="3373407"/>
            <a:chExt cx="2070178" cy="178705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99F611-E77E-7C46-9284-AB2E9861C052}"/>
                </a:ext>
              </a:extLst>
            </p:cNvPr>
            <p:cNvSpPr txBox="1"/>
            <p:nvPr/>
          </p:nvSpPr>
          <p:spPr>
            <a:xfrm>
              <a:off x="164821" y="3683129"/>
              <a:ext cx="20596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Inflammation of the mucosa and                submucosa of the colon and rectum</a:t>
              </a:r>
            </a:p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Can rectal bleeding</a:t>
              </a:r>
            </a:p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May require hospitalization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A5AE65-DFDF-E44D-A222-9F969334CB58}"/>
                </a:ext>
              </a:extLst>
            </p:cNvPr>
            <p:cNvSpPr txBox="1"/>
            <p:nvPr/>
          </p:nvSpPr>
          <p:spPr>
            <a:xfrm>
              <a:off x="154300" y="3373407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b="1" dirty="0"/>
                <a:t>Ulcerative colitis</a:t>
              </a: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4DFF8FD9-AA48-4B4D-AFA8-02E812DAAB0D}"/>
              </a:ext>
            </a:extLst>
          </p:cNvPr>
          <p:cNvSpPr/>
          <p:nvPr/>
        </p:nvSpPr>
        <p:spPr>
          <a:xfrm>
            <a:off x="398753" y="1468471"/>
            <a:ext cx="2940643" cy="310038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8DF87-3F96-FE4F-8D7B-8285EEC9DBB7}"/>
              </a:ext>
            </a:extLst>
          </p:cNvPr>
          <p:cNvSpPr/>
          <p:nvPr/>
        </p:nvSpPr>
        <p:spPr>
          <a:xfrm>
            <a:off x="345184" y="819150"/>
            <a:ext cx="788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dirty="0"/>
              <a:t>Caused by exaggerated immune response to normal bowel flora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B4B14-17C4-6840-9559-0C109043F5D3}"/>
              </a:ext>
            </a:extLst>
          </p:cNvPr>
          <p:cNvSpPr txBox="1"/>
          <p:nvPr/>
        </p:nvSpPr>
        <p:spPr>
          <a:xfrm>
            <a:off x="3993503" y="3571608"/>
            <a:ext cx="5008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Characterized by transmural inflammation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Usually affects terminal ileum (can affect all parts of GI tract)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887129-0C90-8C4A-85B7-0C0B68425970}"/>
              </a:ext>
            </a:extLst>
          </p:cNvPr>
          <p:cNvSpPr txBox="1"/>
          <p:nvPr/>
        </p:nvSpPr>
        <p:spPr>
          <a:xfrm>
            <a:off x="3940750" y="3257550"/>
            <a:ext cx="355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Crohn’s Disease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90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29032-E7C1-3048-AEAF-AF2A257A7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IBD</a:t>
            </a:r>
            <a:r>
              <a:rPr lang="en-US" dirty="0"/>
              <a:t> Treatment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6B3B00-3A37-6F4E-A9A2-95DB3262ACCC}"/>
              </a:ext>
            </a:extLst>
          </p:cNvPr>
          <p:cNvSpPr/>
          <p:nvPr/>
        </p:nvSpPr>
        <p:spPr>
          <a:xfrm>
            <a:off x="1258442" y="1388665"/>
            <a:ext cx="4685158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C16ED-51B0-7F4A-A518-7A4EEB3DBC39}"/>
              </a:ext>
            </a:extLst>
          </p:cNvPr>
          <p:cNvSpPr/>
          <p:nvPr/>
        </p:nvSpPr>
        <p:spPr>
          <a:xfrm>
            <a:off x="1262222" y="2031178"/>
            <a:ext cx="4681378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D23D7-4407-1048-9D09-C55FDEC38F12}"/>
              </a:ext>
            </a:extLst>
          </p:cNvPr>
          <p:cNvSpPr/>
          <p:nvPr/>
        </p:nvSpPr>
        <p:spPr>
          <a:xfrm>
            <a:off x="1262222" y="2673691"/>
            <a:ext cx="4681378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2C016-A05A-DE4F-95B3-7E8D0584BCB5}"/>
              </a:ext>
            </a:extLst>
          </p:cNvPr>
          <p:cNvSpPr/>
          <p:nvPr/>
        </p:nvSpPr>
        <p:spPr>
          <a:xfrm>
            <a:off x="1262222" y="3316204"/>
            <a:ext cx="4681378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2E00A-EAFF-B746-AD6C-D0EBD148BB84}"/>
              </a:ext>
            </a:extLst>
          </p:cNvPr>
          <p:cNvSpPr/>
          <p:nvPr/>
        </p:nvSpPr>
        <p:spPr>
          <a:xfrm>
            <a:off x="1268726" y="3958716"/>
            <a:ext cx="4681378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A41F66-C4AD-024A-8557-59525433EFFA}"/>
              </a:ext>
            </a:extLst>
          </p:cNvPr>
          <p:cNvGrpSpPr/>
          <p:nvPr/>
        </p:nvGrpSpPr>
        <p:grpSpPr>
          <a:xfrm>
            <a:off x="1397034" y="1429652"/>
            <a:ext cx="4546566" cy="494026"/>
            <a:chOff x="803640" y="3362835"/>
            <a:chExt cx="3204152" cy="4940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93FEFA-564D-1D4D-B511-BDD01AA39618}"/>
                </a:ext>
              </a:extLst>
            </p:cNvPr>
            <p:cNvSpPr txBox="1"/>
            <p:nvPr/>
          </p:nvSpPr>
          <p:spPr>
            <a:xfrm>
              <a:off x="803640" y="3579862"/>
              <a:ext cx="3150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Sulfasalazine,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mesalamine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3425D7-E266-7D42-9060-7A8444CA20FD}"/>
                </a:ext>
              </a:extLst>
            </p:cNvPr>
            <p:cNvSpPr txBox="1"/>
            <p:nvPr/>
          </p:nvSpPr>
          <p:spPr>
            <a:xfrm>
              <a:off x="803640" y="3362835"/>
              <a:ext cx="3204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5-Aminosalicylates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600B1A-24A1-7843-B4B2-A59AF46B8DCE}"/>
              </a:ext>
            </a:extLst>
          </p:cNvPr>
          <p:cNvGrpSpPr/>
          <p:nvPr/>
        </p:nvGrpSpPr>
        <p:grpSpPr>
          <a:xfrm>
            <a:off x="1397034" y="2072165"/>
            <a:ext cx="4546566" cy="494026"/>
            <a:chOff x="803640" y="3362835"/>
            <a:chExt cx="2059657" cy="4940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AD8BDD-9D4C-414E-8F46-3EBA0F6AA69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ysClr val="windowText" lastClr="000000"/>
                  </a:solidFill>
                  <a:cs typeface="Arial" pitchFamily="34" charset="0"/>
                </a:rPr>
                <a:t>Hydrocortisone, </a:t>
              </a:r>
              <a:r>
                <a:rPr lang="en-US" altLang="ko-KR" sz="1200" dirty="0" smtClean="0">
                  <a:solidFill>
                    <a:sysClr val="windowText" lastClr="000000"/>
                  </a:solidFill>
                  <a:cs typeface="Arial" pitchFamily="34" charset="0"/>
                </a:rPr>
                <a:t>dexamethasone</a:t>
              </a:r>
              <a:endParaRPr lang="ko-KR" altLang="en-US" sz="120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A14595-56A2-CA4F-A7CC-BEAEB52E745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ysClr val="windowText" lastClr="000000"/>
                  </a:solidFill>
                  <a:cs typeface="Arial" pitchFamily="34" charset="0"/>
                </a:rPr>
                <a:t>Glucocorticoids</a:t>
              </a:r>
              <a:endParaRPr lang="ko-KR" altLang="en-US" sz="14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A12BC9-6A4A-F345-941B-358B8F2AA633}"/>
              </a:ext>
            </a:extLst>
          </p:cNvPr>
          <p:cNvGrpSpPr/>
          <p:nvPr/>
        </p:nvGrpSpPr>
        <p:grpSpPr>
          <a:xfrm>
            <a:off x="1397034" y="2714678"/>
            <a:ext cx="4546566" cy="494026"/>
            <a:chOff x="803640" y="3362835"/>
            <a:chExt cx="2059657" cy="4940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1CDFB5-E1BB-C44B-BB66-D2DC1E26696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Azathioprine, cyclosporine, methotrexate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13A334-D994-A742-BF5F-4B3D63C262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Immunosuppressants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A837C4-3BD0-DF4F-A1B6-4BE6B19AE2BF}"/>
              </a:ext>
            </a:extLst>
          </p:cNvPr>
          <p:cNvGrpSpPr/>
          <p:nvPr/>
        </p:nvGrpSpPr>
        <p:grpSpPr>
          <a:xfrm>
            <a:off x="1397034" y="3999703"/>
            <a:ext cx="4553070" cy="494026"/>
            <a:chOff x="803640" y="3362835"/>
            <a:chExt cx="2059657" cy="494026"/>
          </a:xfrm>
          <a:solidFill>
            <a:schemeClr val="tx2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E59E03-78AA-E148-B7D5-3DDE2D3B060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Infliximab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CF6457-5D4F-9C4B-B3A1-45DE6F2A248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Immunomodulators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CA73B55-B2BB-7247-9063-7B12A285803F}"/>
              </a:ext>
            </a:extLst>
          </p:cNvPr>
          <p:cNvSpPr/>
          <p:nvPr/>
        </p:nvSpPr>
        <p:spPr>
          <a:xfrm>
            <a:off x="632842" y="271900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0DCB39-1D03-394C-815A-D1686C989A3C}"/>
              </a:ext>
            </a:extLst>
          </p:cNvPr>
          <p:cNvSpPr/>
          <p:nvPr/>
        </p:nvSpPr>
        <p:spPr>
          <a:xfrm>
            <a:off x="632842" y="1433983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449D6-6DB8-404A-8A33-7FD12A359E85}"/>
              </a:ext>
            </a:extLst>
          </p:cNvPr>
          <p:cNvSpPr/>
          <p:nvPr/>
        </p:nvSpPr>
        <p:spPr>
          <a:xfrm>
            <a:off x="632842" y="336152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51675F-EC70-674A-9F77-ED65B549F2B5}"/>
              </a:ext>
            </a:extLst>
          </p:cNvPr>
          <p:cNvSpPr/>
          <p:nvPr/>
        </p:nvSpPr>
        <p:spPr>
          <a:xfrm>
            <a:off x="632842" y="207649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30EB70-4504-2C41-9C5B-771AAFE1BC63}"/>
              </a:ext>
            </a:extLst>
          </p:cNvPr>
          <p:cNvGrpSpPr/>
          <p:nvPr/>
        </p:nvGrpSpPr>
        <p:grpSpPr>
          <a:xfrm>
            <a:off x="1397034" y="3357191"/>
            <a:ext cx="4546566" cy="494026"/>
            <a:chOff x="803640" y="3362835"/>
            <a:chExt cx="2059657" cy="49402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2B23C-C9CC-424F-B012-797A2A9E60B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Metronidazole, ciprofloxacin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D44789-46C5-634C-9AC4-26910BE08D8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Antibiotics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06A28FB8-B18B-9B4D-9D01-5B4B60F1E300}"/>
              </a:ext>
            </a:extLst>
          </p:cNvPr>
          <p:cNvSpPr/>
          <p:nvPr/>
        </p:nvSpPr>
        <p:spPr>
          <a:xfrm>
            <a:off x="632842" y="4004034"/>
            <a:ext cx="485364" cy="4853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33C6B4A2-18BB-E644-92A3-59BF35A287F7}"/>
              </a:ext>
            </a:extLst>
          </p:cNvPr>
          <p:cNvSpPr/>
          <p:nvPr/>
        </p:nvSpPr>
        <p:spPr>
          <a:xfrm>
            <a:off x="7746966" y="1605095"/>
            <a:ext cx="939834" cy="235163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ound Same Side Corner Rectangle 20">
            <a:extLst>
              <a:ext uri="{FF2B5EF4-FFF2-40B4-BE49-F238E27FC236}">
                <a16:creationId xmlns:a16="http://schemas.microsoft.com/office/drawing/2014/main" id="{AB2BEB94-B584-6F4F-9527-B8B18629B108}"/>
              </a:ext>
            </a:extLst>
          </p:cNvPr>
          <p:cNvSpPr/>
          <p:nvPr/>
        </p:nvSpPr>
        <p:spPr>
          <a:xfrm rot="10800000">
            <a:off x="6553199" y="1607086"/>
            <a:ext cx="1097413" cy="23516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3D7B0A-46F7-A342-8667-0716D93127C2}"/>
              </a:ext>
            </a:extLst>
          </p:cNvPr>
          <p:cNvSpPr txBox="1"/>
          <p:nvPr/>
        </p:nvSpPr>
        <p:spPr>
          <a:xfrm>
            <a:off x="323528" y="914022"/>
            <a:ext cx="524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 is not curative, only relieves symptoms</a:t>
            </a:r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6FBA4BDB-8011-E44D-AC52-6DB6B30DD910}"/>
              </a:ext>
            </a:extLst>
          </p:cNvPr>
          <p:cNvSpPr/>
          <p:nvPr/>
        </p:nvSpPr>
        <p:spPr>
          <a:xfrm rot="2942052">
            <a:off x="741433" y="1530731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40">
            <a:extLst>
              <a:ext uri="{FF2B5EF4-FFF2-40B4-BE49-F238E27FC236}">
                <a16:creationId xmlns:a16="http://schemas.microsoft.com/office/drawing/2014/main" id="{ED87604E-CCD7-4A47-B796-B8C7D90C89BF}"/>
              </a:ext>
            </a:extLst>
          </p:cNvPr>
          <p:cNvSpPr/>
          <p:nvPr/>
        </p:nvSpPr>
        <p:spPr>
          <a:xfrm rot="2942052">
            <a:off x="741432" y="2176216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DDC14B43-2D22-224B-A8B8-B3B50CBA5932}"/>
              </a:ext>
            </a:extLst>
          </p:cNvPr>
          <p:cNvSpPr/>
          <p:nvPr/>
        </p:nvSpPr>
        <p:spPr>
          <a:xfrm rot="2942052">
            <a:off x="741433" y="281184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2C3F8CD1-BA3F-BE4D-9FF5-96069849A8C6}"/>
              </a:ext>
            </a:extLst>
          </p:cNvPr>
          <p:cNvSpPr/>
          <p:nvPr/>
        </p:nvSpPr>
        <p:spPr>
          <a:xfrm rot="2942052">
            <a:off x="738111" y="3468150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D1DBE42D-E7E7-0042-9AC0-CE293B825E3E}"/>
              </a:ext>
            </a:extLst>
          </p:cNvPr>
          <p:cNvSpPr/>
          <p:nvPr/>
        </p:nvSpPr>
        <p:spPr>
          <a:xfrm>
            <a:off x="6868768" y="2629625"/>
            <a:ext cx="466274" cy="474989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10">
            <a:extLst>
              <a:ext uri="{FF2B5EF4-FFF2-40B4-BE49-F238E27FC236}">
                <a16:creationId xmlns:a16="http://schemas.microsoft.com/office/drawing/2014/main" id="{BB0A7055-CF82-6244-8E90-0A528FC32423}"/>
              </a:ext>
            </a:extLst>
          </p:cNvPr>
          <p:cNvSpPr/>
          <p:nvPr/>
        </p:nvSpPr>
        <p:spPr>
          <a:xfrm>
            <a:off x="7999053" y="2551247"/>
            <a:ext cx="435660" cy="459326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Graphic 49" descr="Grinning face with no fill">
            <a:extLst>
              <a:ext uri="{FF2B5EF4-FFF2-40B4-BE49-F238E27FC236}">
                <a16:creationId xmlns:a16="http://schemas.microsoft.com/office/drawing/2014/main" id="{2F823F13-B71A-5C44-96C9-B9BCCF066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30000" y="1526849"/>
            <a:ext cx="543810" cy="543810"/>
          </a:xfrm>
          <a:prstGeom prst="rect">
            <a:avLst/>
          </a:prstGeom>
        </p:spPr>
      </p:pic>
      <p:pic>
        <p:nvPicPr>
          <p:cNvPr id="51" name="Graphic 50" descr="Grinning face with no fill">
            <a:extLst>
              <a:ext uri="{FF2B5EF4-FFF2-40B4-BE49-F238E27FC236}">
                <a16:creationId xmlns:a16="http://schemas.microsoft.com/office/drawing/2014/main" id="{BF3F3071-EFD5-DA43-94AD-D97C3C29C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44978" y="1534361"/>
            <a:ext cx="543810" cy="543810"/>
          </a:xfrm>
          <a:prstGeom prst="rect">
            <a:avLst/>
          </a:prstGeom>
        </p:spPr>
      </p:pic>
      <p:pic>
        <p:nvPicPr>
          <p:cNvPr id="53" name="Graphic 52" descr="IV">
            <a:extLst>
              <a:ext uri="{FF2B5EF4-FFF2-40B4-BE49-F238E27FC236}">
                <a16:creationId xmlns:a16="http://schemas.microsoft.com/office/drawing/2014/main" id="{3A91933A-724B-0A44-8E73-DD17F2A8C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1813" y="4019800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88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1E095-5464-7F47-9EC5-528517482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IBD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- Immunomodulators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F6B137-2A4C-0743-8826-7E8806677EEE}"/>
              </a:ext>
            </a:extLst>
          </p:cNvPr>
          <p:cNvGrpSpPr/>
          <p:nvPr/>
        </p:nvGrpSpPr>
        <p:grpSpPr>
          <a:xfrm>
            <a:off x="-457201" y="1276350"/>
            <a:ext cx="8610601" cy="914403"/>
            <a:chOff x="597072" y="2698442"/>
            <a:chExt cx="1739680" cy="1473249"/>
          </a:xfrm>
        </p:grpSpPr>
        <p:sp>
          <p:nvSpPr>
            <p:cNvPr id="4" name="Text Placeholder 17">
              <a:extLst>
                <a:ext uri="{FF2B5EF4-FFF2-40B4-BE49-F238E27FC236}">
                  <a16:creationId xmlns:a16="http://schemas.microsoft.com/office/drawing/2014/main" id="{F4A3B0FA-9869-EB44-B9BC-F1CC3C04B1DB}"/>
                </a:ext>
              </a:extLst>
            </p:cNvPr>
            <p:cNvSpPr txBox="1">
              <a:spLocks/>
            </p:cNvSpPr>
            <p:nvPr/>
          </p:nvSpPr>
          <p:spPr>
            <a:xfrm>
              <a:off x="597072" y="2698442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Inflix</a:t>
              </a:r>
              <a:r>
                <a:rPr lang="en-US" sz="2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imab</a:t>
              </a:r>
            </a:p>
          </p:txBody>
        </p:sp>
        <p:sp>
          <p:nvSpPr>
            <p:cNvPr id="5" name="Text Placeholder 18">
              <a:extLst>
                <a:ext uri="{FF2B5EF4-FFF2-40B4-BE49-F238E27FC236}">
                  <a16:creationId xmlns:a16="http://schemas.microsoft.com/office/drawing/2014/main" id="{7E296FE5-B2EC-664F-BE20-09CAC589A7D8}"/>
                </a:ext>
              </a:extLst>
            </p:cNvPr>
            <p:cNvSpPr txBox="1">
              <a:spLocks/>
            </p:cNvSpPr>
            <p:nvPr/>
          </p:nvSpPr>
          <p:spPr>
            <a:xfrm>
              <a:off x="597072" y="3195324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2"/>
                  </a:solidFill>
                  <a:cs typeface="Arial" pitchFamily="34" charset="0"/>
                </a:rPr>
                <a:t>(Remicade)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AE7123-524C-8D42-B7CA-4CB5BF55FBF1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3B54BE-8CF3-FF4C-8097-659466A4E60D}"/>
              </a:ext>
            </a:extLst>
          </p:cNvPr>
          <p:cNvSpPr/>
          <p:nvPr/>
        </p:nvSpPr>
        <p:spPr>
          <a:xfrm>
            <a:off x="312471" y="1047750"/>
            <a:ext cx="6507491" cy="27190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CBB1D-0018-6D49-A9C3-025166EEFDF7}"/>
              </a:ext>
            </a:extLst>
          </p:cNvPr>
          <p:cNvSpPr txBox="1"/>
          <p:nvPr/>
        </p:nvSpPr>
        <p:spPr>
          <a:xfrm>
            <a:off x="312470" y="1835040"/>
            <a:ext cx="6507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Monoclonal antibody designed to neutralize tumor necrosis factor alpha (TNF), a key immunoinflammatory modulator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For moderate to severe Crohn’s Disease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Has to be given by IV infusion leading to infusion reactions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Increases risk of lymphoma</a:t>
            </a:r>
          </a:p>
          <a:p>
            <a:pPr>
              <a:spcBef>
                <a:spcPct val="0"/>
              </a:spcBef>
              <a:defRPr/>
            </a:pPr>
            <a:endParaRPr lang="en-US" dirty="0"/>
          </a:p>
          <a:p>
            <a:pPr>
              <a:spcBef>
                <a:spcPct val="0"/>
              </a:spcBef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BBAE7-7738-9142-8894-DE3ADCD5749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896163" y="1301641"/>
            <a:ext cx="1943037" cy="19430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B16FAD-9DDC-DB41-AEF2-AA6A237B2AA7}"/>
              </a:ext>
            </a:extLst>
          </p:cNvPr>
          <p:cNvSpPr/>
          <p:nvPr/>
        </p:nvSpPr>
        <p:spPr>
          <a:xfrm>
            <a:off x="651535" y="3924197"/>
            <a:ext cx="7840929" cy="8573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Must screen patients for </a:t>
            </a:r>
            <a:r>
              <a:rPr lang="en-US" sz="1600" dirty="0"/>
              <a:t>tuberculosis and other infections before starting</a:t>
            </a:r>
          </a:p>
          <a:p>
            <a:pPr algn="ctr"/>
            <a:r>
              <a:rPr lang="en-US" sz="1600" dirty="0"/>
              <a:t>Infusion reactions happen every time – can prevent after the first infusion </a:t>
            </a:r>
          </a:p>
        </p:txBody>
      </p:sp>
    </p:spTree>
    <p:extLst>
      <p:ext uri="{BB962C8B-B14F-4D97-AF65-F5344CB8AC3E}">
        <p14:creationId xmlns:p14="http://schemas.microsoft.com/office/powerpoint/2010/main" val="365898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Pathology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92068" y="1303738"/>
            <a:ext cx="3747132" cy="555581"/>
            <a:chOff x="803640" y="3362835"/>
            <a:chExt cx="2173736" cy="555581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173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Acidic digestive enzymes (pH around 2)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Stomach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4466084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440925" y="1454133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6FF951-C488-D348-A094-9F897D01E052}"/>
              </a:ext>
            </a:extLst>
          </p:cNvPr>
          <p:cNvSpPr/>
          <p:nvPr/>
        </p:nvSpPr>
        <p:spPr>
          <a:xfrm>
            <a:off x="609600" y="1454691"/>
            <a:ext cx="3108278" cy="310827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54D8A-473D-8743-8FDF-CED4445FA905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2895600" y="1638799"/>
            <a:ext cx="1545325" cy="632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5C298C-E0EF-8A4A-AA6D-067C58AB664F}"/>
              </a:ext>
            </a:extLst>
          </p:cNvPr>
          <p:cNvGrpSpPr/>
          <p:nvPr/>
        </p:nvGrpSpPr>
        <p:grpSpPr>
          <a:xfrm>
            <a:off x="5092068" y="2599322"/>
            <a:ext cx="3747132" cy="555581"/>
            <a:chOff x="803640" y="3362835"/>
            <a:chExt cx="2173736" cy="55558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99F611-E77E-7C46-9284-AB2E9861C052}"/>
                </a:ext>
              </a:extLst>
            </p:cNvPr>
            <p:cNvSpPr txBox="1"/>
            <p:nvPr/>
          </p:nvSpPr>
          <p:spPr>
            <a:xfrm>
              <a:off x="803640" y="3579862"/>
              <a:ext cx="2173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Lining breaks in stomach or duodenum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A5AE65-DFDF-E44D-A222-9F969334CB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Ulcers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279AB7A7-BB6A-3A40-B067-C8E5A97E498F}"/>
              </a:ext>
            </a:extLst>
          </p:cNvPr>
          <p:cNvSpPr/>
          <p:nvPr/>
        </p:nvSpPr>
        <p:spPr>
          <a:xfrm>
            <a:off x="4466084" y="269598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B901EC-7AF2-8C42-A575-BD375B0402E3}"/>
              </a:ext>
            </a:extLst>
          </p:cNvPr>
          <p:cNvSpPr txBox="1"/>
          <p:nvPr/>
        </p:nvSpPr>
        <p:spPr>
          <a:xfrm>
            <a:off x="4434455" y="2754002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0A891B3-816F-844E-A3A4-68F195B5487A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94B821-AC28-B24B-B9B4-B524B09249A6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7A9CC4-36CC-CF45-B644-710D68BDEA5D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2223694" y="2938668"/>
            <a:ext cx="2210761" cy="515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EBCABB-4259-C34E-AE9B-79BE511A8CBD}"/>
              </a:ext>
            </a:extLst>
          </p:cNvPr>
          <p:cNvCxnSpPr>
            <a:cxnSpLocks/>
            <a:stCxn id="63" idx="1"/>
            <a:endCxn id="64" idx="6"/>
          </p:cNvCxnSpPr>
          <p:nvPr/>
        </p:nvCxnSpPr>
        <p:spPr>
          <a:xfrm flipH="1">
            <a:off x="1869075" y="2938668"/>
            <a:ext cx="2565380" cy="9597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516A9CA-3F0D-1849-8FC3-995E1A3E687D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2295537" y="2938668"/>
            <a:ext cx="2138918" cy="1310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1C8298D-B63C-2640-9A43-B2B42599E4B8}"/>
              </a:ext>
            </a:extLst>
          </p:cNvPr>
          <p:cNvGrpSpPr/>
          <p:nvPr/>
        </p:nvGrpSpPr>
        <p:grpSpPr>
          <a:xfrm>
            <a:off x="5092068" y="3854546"/>
            <a:ext cx="3975733" cy="801802"/>
            <a:chOff x="803640" y="3362835"/>
            <a:chExt cx="2306349" cy="80180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921D367-0F8C-0049-BAC3-39DBE5465C63}"/>
                </a:ext>
              </a:extLst>
            </p:cNvPr>
            <p:cNvSpPr txBox="1"/>
            <p:nvPr/>
          </p:nvSpPr>
          <p:spPr>
            <a:xfrm>
              <a:off x="803640" y="3579862"/>
              <a:ext cx="2306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Burning pain 1 to 3 hours after eating 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ay worsen when laying down overnight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3BCD8C-3E19-4040-A1D9-155D0080E0A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943804FA-B111-224A-90D6-9E40CAF3C69B}"/>
              </a:ext>
            </a:extLst>
          </p:cNvPr>
          <p:cNvSpPr/>
          <p:nvPr/>
        </p:nvSpPr>
        <p:spPr>
          <a:xfrm>
            <a:off x="4466084" y="395121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E422F0-71D0-2343-82BC-9E295E2BD505}"/>
              </a:ext>
            </a:extLst>
          </p:cNvPr>
          <p:cNvSpPr txBox="1"/>
          <p:nvPr/>
        </p:nvSpPr>
        <p:spPr>
          <a:xfrm>
            <a:off x="4434455" y="4009226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C8F4BD7-239F-9240-BFF8-3DB05E724B84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9BC9415-3960-8543-9AEC-C0AB388CCE92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49B4BF-E3E6-034F-9211-8D5D37E4031E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E09E1-4A8B-E74D-AA5F-9D489660A8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PUD</a:t>
            </a:r>
            <a:r>
              <a:rPr lang="en-US" dirty="0"/>
              <a:t> </a:t>
            </a:r>
            <a:r>
              <a:rPr lang="en-US" dirty="0" smtClean="0"/>
              <a:t>Invaders and Defenders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4A3DC8-5E51-844E-9E89-4F694F2F8CB6}"/>
              </a:ext>
            </a:extLst>
          </p:cNvPr>
          <p:cNvSpPr/>
          <p:nvPr/>
        </p:nvSpPr>
        <p:spPr>
          <a:xfrm rot="179066">
            <a:off x="5562600" y="2359918"/>
            <a:ext cx="6858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FC31E-E522-0E46-A47E-28E733E33C98}"/>
              </a:ext>
            </a:extLst>
          </p:cNvPr>
          <p:cNvSpPr/>
          <p:nvPr/>
        </p:nvSpPr>
        <p:spPr>
          <a:xfrm rot="179066">
            <a:off x="6248400" y="2921734"/>
            <a:ext cx="1219200" cy="1066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54772-BDB0-7340-A913-D8BB2438CF50}"/>
              </a:ext>
            </a:extLst>
          </p:cNvPr>
          <p:cNvSpPr/>
          <p:nvPr/>
        </p:nvSpPr>
        <p:spPr>
          <a:xfrm rot="179066">
            <a:off x="7467600" y="2785359"/>
            <a:ext cx="609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8764D87-D1E6-9E40-9A95-521ED2DFF4E3}"/>
              </a:ext>
            </a:extLst>
          </p:cNvPr>
          <p:cNvSpPr/>
          <p:nvPr/>
        </p:nvSpPr>
        <p:spPr>
          <a:xfrm rot="179066">
            <a:off x="5523464" y="1699570"/>
            <a:ext cx="914400" cy="656897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3F20948-80C9-7E4C-ABAC-A371E2254861}"/>
              </a:ext>
            </a:extLst>
          </p:cNvPr>
          <p:cNvSpPr/>
          <p:nvPr/>
        </p:nvSpPr>
        <p:spPr>
          <a:xfrm rot="179066">
            <a:off x="7374919" y="2137909"/>
            <a:ext cx="914400" cy="656897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08EA2-937D-2B4B-A20A-3ED8D8171B3F}"/>
              </a:ext>
            </a:extLst>
          </p:cNvPr>
          <p:cNvSpPr/>
          <p:nvPr/>
        </p:nvSpPr>
        <p:spPr>
          <a:xfrm rot="179066">
            <a:off x="6629400" y="3378599"/>
            <a:ext cx="457200" cy="6096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2280E0-85B7-8B4A-BF8F-719D45AE6311}"/>
              </a:ext>
            </a:extLst>
          </p:cNvPr>
          <p:cNvSpPr/>
          <p:nvPr/>
        </p:nvSpPr>
        <p:spPr>
          <a:xfrm>
            <a:off x="-304800" y="3912503"/>
            <a:ext cx="10439400" cy="1859994"/>
          </a:xfrm>
          <a:prstGeom prst="ellipse">
            <a:avLst/>
          </a:prstGeom>
          <a:solidFill>
            <a:srgbClr val="4759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60614-0ED7-6045-8718-DF0EB3B0F24E}"/>
              </a:ext>
            </a:extLst>
          </p:cNvPr>
          <p:cNvSpPr txBox="1"/>
          <p:nvPr/>
        </p:nvSpPr>
        <p:spPr>
          <a:xfrm>
            <a:off x="880236" y="4403953"/>
            <a:ext cx="348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Invaders (Causes)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BFDBB-B64D-1544-B803-AA3B3D23B514}"/>
              </a:ext>
            </a:extLst>
          </p:cNvPr>
          <p:cNvSpPr txBox="1"/>
          <p:nvPr/>
        </p:nvSpPr>
        <p:spPr>
          <a:xfrm>
            <a:off x="5360334" y="4322619"/>
            <a:ext cx="393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Defenders (Protectors)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0B10B-138A-B64C-868C-E027499B4D55}"/>
              </a:ext>
            </a:extLst>
          </p:cNvPr>
          <p:cNvSpPr txBox="1"/>
          <p:nvPr/>
        </p:nvSpPr>
        <p:spPr>
          <a:xfrm rot="16511273">
            <a:off x="4216182" y="2636017"/>
            <a:ext cx="182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Mucus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17333-B07C-A445-A7F9-73E573080803}"/>
              </a:ext>
            </a:extLst>
          </p:cNvPr>
          <p:cNvSpPr txBox="1"/>
          <p:nvPr/>
        </p:nvSpPr>
        <p:spPr>
          <a:xfrm rot="18552552">
            <a:off x="4544675" y="1224535"/>
            <a:ext cx="27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Bicarbonate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7555D5-A102-2143-B66D-1817B72AB7DB}"/>
              </a:ext>
            </a:extLst>
          </p:cNvPr>
          <p:cNvSpPr txBox="1"/>
          <p:nvPr/>
        </p:nvSpPr>
        <p:spPr>
          <a:xfrm>
            <a:off x="6349455" y="1749178"/>
            <a:ext cx="27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Blood Flow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B193D-EF07-AF44-B98B-31C7BA44C1BE}"/>
              </a:ext>
            </a:extLst>
          </p:cNvPr>
          <p:cNvSpPr txBox="1"/>
          <p:nvPr/>
        </p:nvSpPr>
        <p:spPr>
          <a:xfrm rot="2928886">
            <a:off x="7227967" y="2323493"/>
            <a:ext cx="27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Prostaglandins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AC751-9C65-754D-B0C4-3BADCEFD884A}"/>
              </a:ext>
            </a:extLst>
          </p:cNvPr>
          <p:cNvSpPr txBox="1"/>
          <p:nvPr/>
        </p:nvSpPr>
        <p:spPr>
          <a:xfrm rot="21222182">
            <a:off x="1576795" y="2561455"/>
            <a:ext cx="2548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H. pylori</a:t>
            </a:r>
          </a:p>
          <a:p>
            <a:r>
              <a:rPr lang="en-US" dirty="0"/>
              <a:t>NSAIDs</a:t>
            </a:r>
          </a:p>
          <a:p>
            <a:r>
              <a:rPr lang="en-US" dirty="0"/>
              <a:t>Gastric Acid</a:t>
            </a:r>
          </a:p>
          <a:p>
            <a:r>
              <a:rPr lang="en-US" dirty="0"/>
              <a:t>Pepsin</a:t>
            </a:r>
          </a:p>
          <a:p>
            <a:r>
              <a:rPr lang="en-US" dirty="0"/>
              <a:t>Smoking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50F3E2-E0A0-0B47-B861-19615E16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4953">
            <a:off x="1270947" y="1354566"/>
            <a:ext cx="1271203" cy="1271203"/>
          </a:xfrm>
          <a:prstGeom prst="rect">
            <a:avLst/>
          </a:prstGeom>
        </p:spPr>
      </p:pic>
      <p:pic>
        <p:nvPicPr>
          <p:cNvPr id="22" name="Graphic 21" descr="Line arrow: Straight">
            <a:extLst>
              <a:ext uri="{FF2B5EF4-FFF2-40B4-BE49-F238E27FC236}">
                <a16:creationId xmlns:a16="http://schemas.microsoft.com/office/drawing/2014/main" id="{6E5A55AB-FC77-8244-947F-E498639A4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9965071">
            <a:off x="3572774" y="2084670"/>
            <a:ext cx="536624" cy="536624"/>
          </a:xfrm>
          <a:prstGeom prst="rect">
            <a:avLst/>
          </a:prstGeom>
        </p:spPr>
      </p:pic>
      <p:pic>
        <p:nvPicPr>
          <p:cNvPr id="23" name="Graphic 22" descr="Line arrow: Straight">
            <a:extLst>
              <a:ext uri="{FF2B5EF4-FFF2-40B4-BE49-F238E27FC236}">
                <a16:creationId xmlns:a16="http://schemas.microsoft.com/office/drawing/2014/main" id="{1D064386-76BB-F444-B638-3ADAABFB79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354625">
            <a:off x="5797481" y="3669557"/>
            <a:ext cx="536624" cy="536624"/>
          </a:xfrm>
          <a:prstGeom prst="rect">
            <a:avLst/>
          </a:prstGeom>
        </p:spPr>
      </p:pic>
      <p:pic>
        <p:nvPicPr>
          <p:cNvPr id="24" name="Graphic 23" descr="Line arrow: Straight">
            <a:extLst>
              <a:ext uri="{FF2B5EF4-FFF2-40B4-BE49-F238E27FC236}">
                <a16:creationId xmlns:a16="http://schemas.microsoft.com/office/drawing/2014/main" id="{2E851946-A1C5-384F-A623-FE4E7D8450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865236">
            <a:off x="4591524" y="3644192"/>
            <a:ext cx="536624" cy="53662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562C21E-90E8-4E4A-BE1B-E862F18F53DF}"/>
              </a:ext>
            </a:extLst>
          </p:cNvPr>
          <p:cNvSpPr/>
          <p:nvPr/>
        </p:nvSpPr>
        <p:spPr>
          <a:xfrm>
            <a:off x="985951" y="2752141"/>
            <a:ext cx="561567" cy="10861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Hammer">
            <a:extLst>
              <a:ext uri="{FF2B5EF4-FFF2-40B4-BE49-F238E27FC236}">
                <a16:creationId xmlns:a16="http://schemas.microsoft.com/office/drawing/2014/main" id="{D9F5B9DC-91B3-6644-808D-3E177A2DA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64185" y="2120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3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smtClean="0"/>
              <a:t>Causes </a:t>
            </a:r>
            <a:r>
              <a:rPr lang="en-US" altLang="ko-KR" dirty="0"/>
              <a:t>(Invaders)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19315" y="777881"/>
            <a:ext cx="3578540" cy="1359719"/>
            <a:chOff x="193846" y="3288256"/>
            <a:chExt cx="1626750" cy="1359719"/>
          </a:xfrm>
        </p:grpSpPr>
        <p:sp>
          <p:nvSpPr>
            <p:cNvPr id="7" name="TextBox 6"/>
            <p:cNvSpPr txBox="1"/>
            <p:nvPr/>
          </p:nvSpPr>
          <p:spPr>
            <a:xfrm>
              <a:off x="232815" y="3570757"/>
              <a:ext cx="15877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Gram negative bacillus</a:t>
              </a: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Colonizes in-between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epithelium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mucus layer </a:t>
              </a:r>
              <a:endPara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600" i="1" dirty="0" smtClean="0">
                  <a:solidFill>
                    <a:schemeClr val="tx2"/>
                  </a:solidFill>
                  <a:cs typeface="Arial" pitchFamily="34" charset="0"/>
                </a:rPr>
                <a:t>MOST </a:t>
              </a:r>
              <a:r>
                <a:rPr lang="en-US" altLang="ko-KR" sz="1600" i="1" dirty="0">
                  <a:solidFill>
                    <a:schemeClr val="tx2"/>
                  </a:solidFill>
                  <a:cs typeface="Arial" pitchFamily="34" charset="0"/>
                </a:rPr>
                <a:t>COMMON (60-70%)</a:t>
              </a:r>
              <a:endParaRPr lang="ko-KR" altLang="en-US" sz="1600" i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846" y="3288256"/>
              <a:ext cx="1587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Helicobacter pylori (H. pylori)</a:t>
              </a:r>
              <a:endParaRPr lang="ko-KR" alt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2068" y="2209831"/>
            <a:ext cx="3899531" cy="1048024"/>
            <a:chOff x="803640" y="3362835"/>
            <a:chExt cx="2262144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Blocks prostaglandin synthesis resulting in less blood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flow,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protective mucus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production, bicarbonate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262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NSAIDs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466084" y="269598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6FF951-C488-D348-A094-9F897D01E052}"/>
              </a:ext>
            </a:extLst>
          </p:cNvPr>
          <p:cNvSpPr/>
          <p:nvPr/>
        </p:nvSpPr>
        <p:spPr>
          <a:xfrm>
            <a:off x="609600" y="1454691"/>
            <a:ext cx="3108278" cy="310827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7E2F2E-3DB8-C242-B1A3-2FBB9192E9DB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7AF6D9-2A2A-0649-8E7D-34F9D3ACDA9A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888727-1F8D-CA42-8233-3D975459F892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54D8A-473D-8743-8FDF-CED4445FA905}"/>
              </a:ext>
            </a:extLst>
          </p:cNvPr>
          <p:cNvCxnSpPr>
            <a:cxnSpLocks/>
          </p:cNvCxnSpPr>
          <p:nvPr/>
        </p:nvCxnSpPr>
        <p:spPr>
          <a:xfrm flipH="1">
            <a:off x="2088449" y="1883037"/>
            <a:ext cx="1116590" cy="1603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EBE6D7-FF42-0F4A-9FA7-A28B372D3540}"/>
              </a:ext>
            </a:extLst>
          </p:cNvPr>
          <p:cNvGrpSpPr/>
          <p:nvPr/>
        </p:nvGrpSpPr>
        <p:grpSpPr>
          <a:xfrm>
            <a:off x="5085247" y="3305605"/>
            <a:ext cx="3557301" cy="1063400"/>
            <a:chOff x="803640" y="3347459"/>
            <a:chExt cx="2063614" cy="10634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A4356B-6A6D-B14D-8585-AC6DAB76BB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When the protective mucus layer is damaged, acid and pepsin can injure the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GI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3F8D7EF-7BDF-9843-B65D-29ED350DB5B6}"/>
                </a:ext>
              </a:extLst>
            </p:cNvPr>
            <p:cNvSpPr txBox="1"/>
            <p:nvPr/>
          </p:nvSpPr>
          <p:spPr>
            <a:xfrm>
              <a:off x="807597" y="3347459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Acid, Pepsin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24687D0A-6704-974B-AF78-91223922BBBB}"/>
              </a:ext>
            </a:extLst>
          </p:cNvPr>
          <p:cNvSpPr/>
          <p:nvPr/>
        </p:nvSpPr>
        <p:spPr>
          <a:xfrm>
            <a:off x="4466084" y="395121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09ACF4-B308-8246-B803-967E21A1C9AB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C5040C-0DFB-4543-91AE-0BFF4DA537E0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F9D987-9E6C-D44F-A8B8-B42256294D43}"/>
              </a:ext>
            </a:extLst>
          </p:cNvPr>
          <p:cNvCxnSpPr>
            <a:cxnSpLocks/>
          </p:cNvCxnSpPr>
          <p:nvPr/>
        </p:nvCxnSpPr>
        <p:spPr>
          <a:xfrm flipH="1">
            <a:off x="2371358" y="2266950"/>
            <a:ext cx="2611719" cy="1317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 descr="Medicine">
            <a:extLst>
              <a:ext uri="{FF2B5EF4-FFF2-40B4-BE49-F238E27FC236}">
                <a16:creationId xmlns:a16="http://schemas.microsoft.com/office/drawing/2014/main" id="{B63CFD79-C341-1D41-86DE-B830A4CFA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09893" y="2703607"/>
            <a:ext cx="457369" cy="457369"/>
          </a:xfrm>
          <a:prstGeom prst="rect">
            <a:avLst/>
          </a:prstGeom>
        </p:spPr>
      </p:pic>
      <p:grpSp>
        <p:nvGrpSpPr>
          <p:cNvPr id="82" name="그룹 118">
            <a:extLst>
              <a:ext uri="{FF2B5EF4-FFF2-40B4-BE49-F238E27FC236}">
                <a16:creationId xmlns:a16="http://schemas.microsoft.com/office/drawing/2014/main" id="{BE0F15D4-ED95-F14F-B8F6-BB48CF6B615F}"/>
              </a:ext>
            </a:extLst>
          </p:cNvPr>
          <p:cNvGrpSpPr/>
          <p:nvPr/>
        </p:nvGrpSpPr>
        <p:grpSpPr>
          <a:xfrm>
            <a:off x="4551810" y="4003207"/>
            <a:ext cx="313912" cy="380428"/>
            <a:chOff x="4491361" y="985151"/>
            <a:chExt cx="2657207" cy="3220254"/>
          </a:xfrm>
          <a:solidFill>
            <a:schemeClr val="bg1"/>
          </a:solidFill>
        </p:grpSpPr>
        <p:grpSp>
          <p:nvGrpSpPr>
            <p:cNvPr id="83" name="그룹 104">
              <a:extLst>
                <a:ext uri="{FF2B5EF4-FFF2-40B4-BE49-F238E27FC236}">
                  <a16:creationId xmlns:a16="http://schemas.microsoft.com/office/drawing/2014/main" id="{7ABB9C77-A190-2F4E-A2AF-2DA1F147783E}"/>
                </a:ext>
              </a:extLst>
            </p:cNvPr>
            <p:cNvGrpSpPr/>
            <p:nvPr/>
          </p:nvGrpSpPr>
          <p:grpSpPr>
            <a:xfrm>
              <a:off x="4854854" y="1519645"/>
              <a:ext cx="1917809" cy="2370881"/>
              <a:chOff x="5912785" y="1976731"/>
              <a:chExt cx="1917809" cy="2370881"/>
            </a:xfrm>
            <a:grpFill/>
          </p:grpSpPr>
          <p:sp>
            <p:nvSpPr>
              <p:cNvPr id="91" name="Trapezoid 28">
                <a:extLst>
                  <a:ext uri="{FF2B5EF4-FFF2-40B4-BE49-F238E27FC236}">
                    <a16:creationId xmlns:a16="http://schemas.microsoft.com/office/drawing/2014/main" id="{E0035B8C-3358-FE46-A6C4-C6E102AE956A}"/>
                  </a:ext>
                </a:extLst>
              </p:cNvPr>
              <p:cNvSpPr/>
              <p:nvPr/>
            </p:nvSpPr>
            <p:spPr>
              <a:xfrm>
                <a:off x="5912785" y="3347157"/>
                <a:ext cx="1917809" cy="1000455"/>
              </a:xfrm>
              <a:custGeom>
                <a:avLst/>
                <a:gdLst>
                  <a:gd name="connsiteX0" fmla="*/ 257208 w 1935138"/>
                  <a:gd name="connsiteY0" fmla="*/ 14741 h 862209"/>
                  <a:gd name="connsiteX1" fmla="*/ 1715038 w 1935138"/>
                  <a:gd name="connsiteY1" fmla="*/ 0 h 862209"/>
                  <a:gd name="connsiteX2" fmla="*/ 1848922 w 1935138"/>
                  <a:gd name="connsiteY2" fmla="*/ 674894 h 862209"/>
                  <a:gd name="connsiteX3" fmla="*/ 48787 w 1935138"/>
                  <a:gd name="connsiteY3" fmla="*/ 674894 h 862209"/>
                  <a:gd name="connsiteX4" fmla="*/ 257208 w 1935138"/>
                  <a:gd name="connsiteY4" fmla="*/ 14741 h 862209"/>
                  <a:gd name="connsiteX0" fmla="*/ 257208 w 1917809"/>
                  <a:gd name="connsiteY0" fmla="*/ 7371 h 854839"/>
                  <a:gd name="connsiteX1" fmla="*/ 1637401 w 1917809"/>
                  <a:gd name="connsiteY1" fmla="*/ 0 h 854839"/>
                  <a:gd name="connsiteX2" fmla="*/ 1848922 w 1917809"/>
                  <a:gd name="connsiteY2" fmla="*/ 667524 h 854839"/>
                  <a:gd name="connsiteX3" fmla="*/ 48787 w 1917809"/>
                  <a:gd name="connsiteY3" fmla="*/ 667524 h 854839"/>
                  <a:gd name="connsiteX4" fmla="*/ 257208 w 1917809"/>
                  <a:gd name="connsiteY4" fmla="*/ 7371 h 85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809" h="854839">
                    <a:moveTo>
                      <a:pt x="257208" y="7371"/>
                    </a:moveTo>
                    <a:lnTo>
                      <a:pt x="1637401" y="0"/>
                    </a:lnTo>
                    <a:cubicBezTo>
                      <a:pt x="1826058" y="307158"/>
                      <a:pt x="2026593" y="581569"/>
                      <a:pt x="1848922" y="667524"/>
                    </a:cubicBezTo>
                    <a:cubicBezTo>
                      <a:pt x="1392312" y="894490"/>
                      <a:pt x="509274" y="939073"/>
                      <a:pt x="48787" y="667524"/>
                    </a:cubicBezTo>
                    <a:cubicBezTo>
                      <a:pt x="-86208" y="569815"/>
                      <a:pt x="83730" y="306961"/>
                      <a:pt x="257208" y="7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Oval 35">
                <a:extLst>
                  <a:ext uri="{FF2B5EF4-FFF2-40B4-BE49-F238E27FC236}">
                    <a16:creationId xmlns:a16="http://schemas.microsoft.com/office/drawing/2014/main" id="{CF6D17EE-5B51-DF47-9CDB-9523F9B85F9C}"/>
                  </a:ext>
                </a:extLst>
              </p:cNvPr>
              <p:cNvSpPr/>
              <p:nvPr/>
            </p:nvSpPr>
            <p:spPr>
              <a:xfrm>
                <a:off x="6931375" y="3121691"/>
                <a:ext cx="234753" cy="2347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Oval 38">
                <a:extLst>
                  <a:ext uri="{FF2B5EF4-FFF2-40B4-BE49-F238E27FC236}">
                    <a16:creationId xmlns:a16="http://schemas.microsoft.com/office/drawing/2014/main" id="{5EB63AA8-7357-2443-A2D5-0F4155F2BFD5}"/>
                  </a:ext>
                </a:extLst>
              </p:cNvPr>
              <p:cNvSpPr/>
              <p:nvPr/>
            </p:nvSpPr>
            <p:spPr>
              <a:xfrm>
                <a:off x="6681878" y="2868427"/>
                <a:ext cx="276548" cy="276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Oval 39">
                <a:extLst>
                  <a:ext uri="{FF2B5EF4-FFF2-40B4-BE49-F238E27FC236}">
                    <a16:creationId xmlns:a16="http://schemas.microsoft.com/office/drawing/2014/main" id="{E5CF0742-693D-2E41-8251-C63C122E899F}"/>
                  </a:ext>
                </a:extLst>
              </p:cNvPr>
              <p:cNvSpPr/>
              <p:nvPr/>
            </p:nvSpPr>
            <p:spPr>
              <a:xfrm>
                <a:off x="6820152" y="2572568"/>
                <a:ext cx="179486" cy="179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Oval 40">
                <a:extLst>
                  <a:ext uri="{FF2B5EF4-FFF2-40B4-BE49-F238E27FC236}">
                    <a16:creationId xmlns:a16="http://schemas.microsoft.com/office/drawing/2014/main" id="{4B4F7A77-3A9D-9741-979E-BB59EB33F2DC}"/>
                  </a:ext>
                </a:extLst>
              </p:cNvPr>
              <p:cNvSpPr/>
              <p:nvPr/>
            </p:nvSpPr>
            <p:spPr>
              <a:xfrm>
                <a:off x="6761443" y="2274650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Oval 41">
                <a:extLst>
                  <a:ext uri="{FF2B5EF4-FFF2-40B4-BE49-F238E27FC236}">
                    <a16:creationId xmlns:a16="http://schemas.microsoft.com/office/drawing/2014/main" id="{F417AC86-7930-664B-A844-E754EDA2B0CF}"/>
                  </a:ext>
                </a:extLst>
              </p:cNvPr>
              <p:cNvSpPr/>
              <p:nvPr/>
            </p:nvSpPr>
            <p:spPr>
              <a:xfrm>
                <a:off x="6851533" y="1976731"/>
                <a:ext cx="106893" cy="1068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4" name="Trapezoid 28">
              <a:extLst>
                <a:ext uri="{FF2B5EF4-FFF2-40B4-BE49-F238E27FC236}">
                  <a16:creationId xmlns:a16="http://schemas.microsoft.com/office/drawing/2014/main" id="{24B76191-BB36-094D-97C8-BE80B9119807}"/>
                </a:ext>
              </a:extLst>
            </p:cNvPr>
            <p:cNvSpPr/>
            <p:nvPr/>
          </p:nvSpPr>
          <p:spPr>
            <a:xfrm>
              <a:off x="4491361" y="1170374"/>
              <a:ext cx="2657207" cy="3035031"/>
            </a:xfrm>
            <a:custGeom>
              <a:avLst/>
              <a:gdLst/>
              <a:ahLst/>
              <a:cxnLst/>
              <a:rect l="l" t="t" r="r" b="b"/>
              <a:pathLst>
                <a:path w="2657207" h="3035031">
                  <a:moveTo>
                    <a:pt x="1631432" y="134732"/>
                  </a:moveTo>
                  <a:cubicBezTo>
                    <a:pt x="1462279" y="280235"/>
                    <a:pt x="1214463" y="310303"/>
                    <a:pt x="985503" y="145169"/>
                  </a:cubicBezTo>
                  <a:lnTo>
                    <a:pt x="1051676" y="750645"/>
                  </a:lnTo>
                  <a:cubicBezTo>
                    <a:pt x="1070562" y="1013584"/>
                    <a:pt x="-94282" y="2352947"/>
                    <a:pt x="262484" y="2611176"/>
                  </a:cubicBezTo>
                  <a:cubicBezTo>
                    <a:pt x="797623" y="2926747"/>
                    <a:pt x="1823817" y="2874937"/>
                    <a:pt x="2354450" y="2611176"/>
                  </a:cubicBezTo>
                  <a:cubicBezTo>
                    <a:pt x="2810328" y="2390626"/>
                    <a:pt x="1563420" y="1060683"/>
                    <a:pt x="1555274" y="750644"/>
                  </a:cubicBezTo>
                  <a:close/>
                  <a:moveTo>
                    <a:pt x="894916" y="0"/>
                  </a:moveTo>
                  <a:cubicBezTo>
                    <a:pt x="1239659" y="290705"/>
                    <a:pt x="1542116" y="169138"/>
                    <a:pt x="1723008" y="0"/>
                  </a:cubicBezTo>
                  <a:lnTo>
                    <a:pt x="1651224" y="732156"/>
                  </a:lnTo>
                  <a:cubicBezTo>
                    <a:pt x="1660781" y="1080079"/>
                    <a:pt x="3071008" y="2543252"/>
                    <a:pt x="2536153" y="2790751"/>
                  </a:cubicBezTo>
                  <a:cubicBezTo>
                    <a:pt x="1913592" y="3086741"/>
                    <a:pt x="709619" y="3144882"/>
                    <a:pt x="81772" y="2790751"/>
                  </a:cubicBezTo>
                  <a:cubicBezTo>
                    <a:pt x="-336801" y="2500969"/>
                    <a:pt x="988857" y="1027226"/>
                    <a:pt x="966700" y="732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Oval 2">
              <a:extLst>
                <a:ext uri="{FF2B5EF4-FFF2-40B4-BE49-F238E27FC236}">
                  <a16:creationId xmlns:a16="http://schemas.microsoft.com/office/drawing/2014/main" id="{13D0854A-566C-2E45-8020-E4F2B6C9A8E6}"/>
                </a:ext>
              </a:extLst>
            </p:cNvPr>
            <p:cNvSpPr/>
            <p:nvPr/>
          </p:nvSpPr>
          <p:spPr>
            <a:xfrm>
              <a:off x="5386277" y="985151"/>
              <a:ext cx="828092" cy="385312"/>
            </a:xfrm>
            <a:custGeom>
              <a:avLst/>
              <a:gdLst/>
              <a:ahLst/>
              <a:cxnLst/>
              <a:rect l="l" t="t" r="r" b="b"/>
              <a:pathLst>
                <a:path w="828092" h="385312">
                  <a:moveTo>
                    <a:pt x="414046" y="60586"/>
                  </a:moveTo>
                  <a:cubicBezTo>
                    <a:pt x="257285" y="60586"/>
                    <a:pt x="130206" y="119716"/>
                    <a:pt x="130206" y="192657"/>
                  </a:cubicBezTo>
                  <a:cubicBezTo>
                    <a:pt x="130206" y="265598"/>
                    <a:pt x="257285" y="324728"/>
                    <a:pt x="414046" y="324728"/>
                  </a:cubicBezTo>
                  <a:cubicBezTo>
                    <a:pt x="570807" y="324728"/>
                    <a:pt x="697886" y="265598"/>
                    <a:pt x="697886" y="192657"/>
                  </a:cubicBezTo>
                  <a:cubicBezTo>
                    <a:pt x="697886" y="119716"/>
                    <a:pt x="570807" y="60586"/>
                    <a:pt x="414046" y="60586"/>
                  </a:cubicBezTo>
                  <a:close/>
                  <a:moveTo>
                    <a:pt x="414046" y="0"/>
                  </a:moveTo>
                  <a:cubicBezTo>
                    <a:pt x="642717" y="0"/>
                    <a:pt x="828092" y="86255"/>
                    <a:pt x="828092" y="192656"/>
                  </a:cubicBezTo>
                  <a:cubicBezTo>
                    <a:pt x="828092" y="299057"/>
                    <a:pt x="642717" y="385312"/>
                    <a:pt x="414046" y="385312"/>
                  </a:cubicBezTo>
                  <a:cubicBezTo>
                    <a:pt x="185375" y="385312"/>
                    <a:pt x="0" y="299057"/>
                    <a:pt x="0" y="192656"/>
                  </a:cubicBezTo>
                  <a:cubicBezTo>
                    <a:pt x="0" y="86255"/>
                    <a:pt x="185375" y="0"/>
                    <a:pt x="4140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6" name="그룹 113">
              <a:extLst>
                <a:ext uri="{FF2B5EF4-FFF2-40B4-BE49-F238E27FC236}">
                  <a16:creationId xmlns:a16="http://schemas.microsoft.com/office/drawing/2014/main" id="{34B3C077-EA0E-544C-89D0-4B16E4A8CC31}"/>
                </a:ext>
              </a:extLst>
            </p:cNvPr>
            <p:cNvGrpSpPr/>
            <p:nvPr/>
          </p:nvGrpSpPr>
          <p:grpSpPr>
            <a:xfrm>
              <a:off x="5429752" y="2917273"/>
              <a:ext cx="829366" cy="794528"/>
              <a:chOff x="6487683" y="3374359"/>
              <a:chExt cx="829366" cy="794528"/>
            </a:xfrm>
            <a:grpFill/>
          </p:grpSpPr>
          <p:sp>
            <p:nvSpPr>
              <p:cNvPr id="87" name="Oval 33">
                <a:extLst>
                  <a:ext uri="{FF2B5EF4-FFF2-40B4-BE49-F238E27FC236}">
                    <a16:creationId xmlns:a16="http://schemas.microsoft.com/office/drawing/2014/main" id="{9DDEDD38-174B-EF4E-9454-0CD09ADE2C57}"/>
                  </a:ext>
                </a:extLst>
              </p:cNvPr>
              <p:cNvSpPr/>
              <p:nvPr/>
            </p:nvSpPr>
            <p:spPr>
              <a:xfrm>
                <a:off x="6591552" y="3615188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Oval 36">
                <a:extLst>
                  <a:ext uri="{FF2B5EF4-FFF2-40B4-BE49-F238E27FC236}">
                    <a16:creationId xmlns:a16="http://schemas.microsoft.com/office/drawing/2014/main" id="{E4DA6563-A8D9-8842-A8D1-8086613B5857}"/>
                  </a:ext>
                </a:extLst>
              </p:cNvPr>
              <p:cNvSpPr/>
              <p:nvPr/>
            </p:nvSpPr>
            <p:spPr>
              <a:xfrm>
                <a:off x="7122854" y="3509337"/>
                <a:ext cx="194195" cy="1941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9D7B33E9-E17A-0F4C-A549-19B01B129C6A}"/>
                  </a:ext>
                </a:extLst>
              </p:cNvPr>
              <p:cNvSpPr/>
              <p:nvPr/>
            </p:nvSpPr>
            <p:spPr>
              <a:xfrm>
                <a:off x="6487683" y="3374359"/>
                <a:ext cx="194195" cy="1941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Oval 42">
                <a:extLst>
                  <a:ext uri="{FF2B5EF4-FFF2-40B4-BE49-F238E27FC236}">
                    <a16:creationId xmlns:a16="http://schemas.microsoft.com/office/drawing/2014/main" id="{9F275AB0-B9A4-4849-A0F8-394A31B169DE}"/>
                  </a:ext>
                </a:extLst>
              </p:cNvPr>
              <p:cNvSpPr/>
              <p:nvPr/>
            </p:nvSpPr>
            <p:spPr>
              <a:xfrm>
                <a:off x="7048752" y="4015948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3F8D7EF-7BDF-9843-B65D-29ED350DB5B6}"/>
              </a:ext>
            </a:extLst>
          </p:cNvPr>
          <p:cNvSpPr txBox="1"/>
          <p:nvPr/>
        </p:nvSpPr>
        <p:spPr>
          <a:xfrm>
            <a:off x="5092068" y="4420309"/>
            <a:ext cx="355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Smoking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24687D0A-6704-974B-AF78-91223922BBBB}"/>
              </a:ext>
            </a:extLst>
          </p:cNvPr>
          <p:cNvSpPr/>
          <p:nvPr/>
        </p:nvSpPr>
        <p:spPr>
          <a:xfrm>
            <a:off x="4466084" y="3409950"/>
            <a:ext cx="485364" cy="4853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PUD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Defenses (Castle)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01150" y="891971"/>
            <a:ext cx="3492816" cy="945667"/>
            <a:chOff x="731090" y="3085385"/>
            <a:chExt cx="1587781" cy="945667"/>
          </a:xfrm>
        </p:grpSpPr>
        <p:sp>
          <p:nvSpPr>
            <p:cNvPr id="7" name="TextBox 6"/>
            <p:cNvSpPr txBox="1"/>
            <p:nvPr/>
          </p:nvSpPr>
          <p:spPr>
            <a:xfrm>
              <a:off x="731090" y="3446277"/>
              <a:ext cx="15877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GI mucosa secretes mucus forming a protective barrier to acid &amp; pepsin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090" y="3085385"/>
              <a:ext cx="15877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Mucus layer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2068" y="2285726"/>
            <a:ext cx="3899531" cy="555581"/>
            <a:chOff x="803640" y="3362835"/>
            <a:chExt cx="2262144" cy="555581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Neutralizes acid from stomach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262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Bicarbonate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466084" y="238239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6FF951-C488-D348-A094-9F897D01E052}"/>
              </a:ext>
            </a:extLst>
          </p:cNvPr>
          <p:cNvSpPr/>
          <p:nvPr/>
        </p:nvSpPr>
        <p:spPr>
          <a:xfrm>
            <a:off x="609600" y="1504950"/>
            <a:ext cx="3108278" cy="310827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7E2F2E-3DB8-C242-B1A3-2FBB9192E9DB}"/>
              </a:ext>
            </a:extLst>
          </p:cNvPr>
          <p:cNvSpPr/>
          <p:nvPr/>
        </p:nvSpPr>
        <p:spPr>
          <a:xfrm>
            <a:off x="1702781" y="378297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7AF6D9-2A2A-0649-8E7D-34F9D3ACDA9A}"/>
              </a:ext>
            </a:extLst>
          </p:cNvPr>
          <p:cNvSpPr/>
          <p:nvPr/>
        </p:nvSpPr>
        <p:spPr>
          <a:xfrm>
            <a:off x="2057400" y="3338531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888727-1F8D-CA42-8233-3D975459F892}"/>
              </a:ext>
            </a:extLst>
          </p:cNvPr>
          <p:cNvSpPr/>
          <p:nvPr/>
        </p:nvSpPr>
        <p:spPr>
          <a:xfrm>
            <a:off x="2129243" y="4106379"/>
            <a:ext cx="166294" cy="23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54D8A-473D-8743-8FDF-CED4445FA905}"/>
              </a:ext>
            </a:extLst>
          </p:cNvPr>
          <p:cNvCxnSpPr>
            <a:cxnSpLocks/>
            <a:endCxn id="4" idx="1"/>
          </p:cNvCxnSpPr>
          <p:nvPr/>
        </p:nvCxnSpPr>
        <p:spPr>
          <a:xfrm flipH="1">
            <a:off x="2126129" y="1047750"/>
            <a:ext cx="2121154" cy="1920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EBE6D7-FF42-0F4A-9FA7-A28B372D3540}"/>
              </a:ext>
            </a:extLst>
          </p:cNvPr>
          <p:cNvGrpSpPr/>
          <p:nvPr/>
        </p:nvGrpSpPr>
        <p:grpSpPr>
          <a:xfrm>
            <a:off x="5098770" y="4241828"/>
            <a:ext cx="3550480" cy="801802"/>
            <a:chOff x="803640" y="3362835"/>
            <a:chExt cx="2059657" cy="8018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A4356B-6A6D-B14D-8585-AC6DAB76BB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Stimulate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mucus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bicarbonate secretion (protectors)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3F8D7EF-7BDF-9843-B65D-29ED350DB5B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Prostaglandins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009ACF4-B308-8246-B803-967E21A1C9AB}"/>
              </a:ext>
            </a:extLst>
          </p:cNvPr>
          <p:cNvSpPr/>
          <p:nvPr/>
        </p:nvSpPr>
        <p:spPr>
          <a:xfrm>
            <a:off x="685800" y="3945547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C5040C-0DFB-4543-91AE-0BFF4DA537E0}"/>
              </a:ext>
            </a:extLst>
          </p:cNvPr>
          <p:cNvSpPr/>
          <p:nvPr/>
        </p:nvSpPr>
        <p:spPr>
          <a:xfrm>
            <a:off x="744589" y="4221795"/>
            <a:ext cx="152400" cy="185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1EFACC-310A-3B44-A994-5588FE5255D6}"/>
              </a:ext>
            </a:extLst>
          </p:cNvPr>
          <p:cNvSpPr/>
          <p:nvPr/>
        </p:nvSpPr>
        <p:spPr>
          <a:xfrm>
            <a:off x="2072262" y="2914482"/>
            <a:ext cx="367825" cy="367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F9D987-9E6C-D44F-A8B8-B42256294D43}"/>
              </a:ext>
            </a:extLst>
          </p:cNvPr>
          <p:cNvCxnSpPr>
            <a:cxnSpLocks/>
            <a:endCxn id="4" idx="5"/>
          </p:cNvCxnSpPr>
          <p:nvPr/>
        </p:nvCxnSpPr>
        <p:spPr>
          <a:xfrm flipH="1">
            <a:off x="2386220" y="2216559"/>
            <a:ext cx="2670135" cy="10118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721E03-0024-294B-BF31-78296E95DAB7}"/>
              </a:ext>
            </a:extLst>
          </p:cNvPr>
          <p:cNvGrpSpPr/>
          <p:nvPr/>
        </p:nvGrpSpPr>
        <p:grpSpPr>
          <a:xfrm>
            <a:off x="5098770" y="3293948"/>
            <a:ext cx="3550480" cy="555581"/>
            <a:chOff x="803640" y="3362835"/>
            <a:chExt cx="2059657" cy="5555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F1F66A-46E6-D047-879E-A7D1C21BDB0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Slow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blood flow can lead to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cell injury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3D9FC5-67F5-E841-BE64-DF6DC9525D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Blood Flow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8E444E7C-BE5E-B546-9221-DF35A23FE466}"/>
              </a:ext>
            </a:extLst>
          </p:cNvPr>
          <p:cNvSpPr/>
          <p:nvPr/>
        </p:nvSpPr>
        <p:spPr>
          <a:xfrm>
            <a:off x="4464768" y="4324350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5" name="그룹 118">
            <a:extLst>
              <a:ext uri="{FF2B5EF4-FFF2-40B4-BE49-F238E27FC236}">
                <a16:creationId xmlns:a16="http://schemas.microsoft.com/office/drawing/2014/main" id="{8D9FF461-1E49-E14D-8CB7-0C4BF952FBF8}"/>
              </a:ext>
            </a:extLst>
          </p:cNvPr>
          <p:cNvGrpSpPr/>
          <p:nvPr/>
        </p:nvGrpSpPr>
        <p:grpSpPr>
          <a:xfrm>
            <a:off x="4550494" y="4375589"/>
            <a:ext cx="313912" cy="380428"/>
            <a:chOff x="4491361" y="985151"/>
            <a:chExt cx="2657207" cy="3220254"/>
          </a:xfrm>
          <a:solidFill>
            <a:schemeClr val="bg1"/>
          </a:solidFill>
        </p:grpSpPr>
        <p:grpSp>
          <p:nvGrpSpPr>
            <p:cNvPr id="46" name="그룹 104">
              <a:extLst>
                <a:ext uri="{FF2B5EF4-FFF2-40B4-BE49-F238E27FC236}">
                  <a16:creationId xmlns:a16="http://schemas.microsoft.com/office/drawing/2014/main" id="{2CC0D924-E5CD-E541-A22B-B0091147F3EC}"/>
                </a:ext>
              </a:extLst>
            </p:cNvPr>
            <p:cNvGrpSpPr/>
            <p:nvPr/>
          </p:nvGrpSpPr>
          <p:grpSpPr>
            <a:xfrm>
              <a:off x="4854854" y="1519645"/>
              <a:ext cx="1917809" cy="2370881"/>
              <a:chOff x="5912785" y="1976731"/>
              <a:chExt cx="1917809" cy="2370881"/>
            </a:xfrm>
            <a:grpFill/>
          </p:grpSpPr>
          <p:sp>
            <p:nvSpPr>
              <p:cNvPr id="58" name="Trapezoid 28">
                <a:extLst>
                  <a:ext uri="{FF2B5EF4-FFF2-40B4-BE49-F238E27FC236}">
                    <a16:creationId xmlns:a16="http://schemas.microsoft.com/office/drawing/2014/main" id="{5817BCFF-C141-6148-82BE-5BEB619F48A8}"/>
                  </a:ext>
                </a:extLst>
              </p:cNvPr>
              <p:cNvSpPr/>
              <p:nvPr/>
            </p:nvSpPr>
            <p:spPr>
              <a:xfrm>
                <a:off x="5912785" y="3347157"/>
                <a:ext cx="1917809" cy="1000455"/>
              </a:xfrm>
              <a:custGeom>
                <a:avLst/>
                <a:gdLst>
                  <a:gd name="connsiteX0" fmla="*/ 257208 w 1935138"/>
                  <a:gd name="connsiteY0" fmla="*/ 14741 h 862209"/>
                  <a:gd name="connsiteX1" fmla="*/ 1715038 w 1935138"/>
                  <a:gd name="connsiteY1" fmla="*/ 0 h 862209"/>
                  <a:gd name="connsiteX2" fmla="*/ 1848922 w 1935138"/>
                  <a:gd name="connsiteY2" fmla="*/ 674894 h 862209"/>
                  <a:gd name="connsiteX3" fmla="*/ 48787 w 1935138"/>
                  <a:gd name="connsiteY3" fmla="*/ 674894 h 862209"/>
                  <a:gd name="connsiteX4" fmla="*/ 257208 w 1935138"/>
                  <a:gd name="connsiteY4" fmla="*/ 14741 h 862209"/>
                  <a:gd name="connsiteX0" fmla="*/ 257208 w 1917809"/>
                  <a:gd name="connsiteY0" fmla="*/ 7371 h 854839"/>
                  <a:gd name="connsiteX1" fmla="*/ 1637401 w 1917809"/>
                  <a:gd name="connsiteY1" fmla="*/ 0 h 854839"/>
                  <a:gd name="connsiteX2" fmla="*/ 1848922 w 1917809"/>
                  <a:gd name="connsiteY2" fmla="*/ 667524 h 854839"/>
                  <a:gd name="connsiteX3" fmla="*/ 48787 w 1917809"/>
                  <a:gd name="connsiteY3" fmla="*/ 667524 h 854839"/>
                  <a:gd name="connsiteX4" fmla="*/ 257208 w 1917809"/>
                  <a:gd name="connsiteY4" fmla="*/ 7371 h 85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809" h="854839">
                    <a:moveTo>
                      <a:pt x="257208" y="7371"/>
                    </a:moveTo>
                    <a:lnTo>
                      <a:pt x="1637401" y="0"/>
                    </a:lnTo>
                    <a:cubicBezTo>
                      <a:pt x="1826058" y="307158"/>
                      <a:pt x="2026593" y="581569"/>
                      <a:pt x="1848922" y="667524"/>
                    </a:cubicBezTo>
                    <a:cubicBezTo>
                      <a:pt x="1392312" y="894490"/>
                      <a:pt x="509274" y="939073"/>
                      <a:pt x="48787" y="667524"/>
                    </a:cubicBezTo>
                    <a:cubicBezTo>
                      <a:pt x="-86208" y="569815"/>
                      <a:pt x="83730" y="306961"/>
                      <a:pt x="257208" y="7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35">
                <a:extLst>
                  <a:ext uri="{FF2B5EF4-FFF2-40B4-BE49-F238E27FC236}">
                    <a16:creationId xmlns:a16="http://schemas.microsoft.com/office/drawing/2014/main" id="{51C60E0E-2510-1847-B8A3-EFFF8CC25AF5}"/>
                  </a:ext>
                </a:extLst>
              </p:cNvPr>
              <p:cNvSpPr/>
              <p:nvPr/>
            </p:nvSpPr>
            <p:spPr>
              <a:xfrm>
                <a:off x="6931375" y="3121691"/>
                <a:ext cx="234753" cy="2347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38">
                <a:extLst>
                  <a:ext uri="{FF2B5EF4-FFF2-40B4-BE49-F238E27FC236}">
                    <a16:creationId xmlns:a16="http://schemas.microsoft.com/office/drawing/2014/main" id="{08A6115F-B81F-CD4F-8F06-F7580E974DF7}"/>
                  </a:ext>
                </a:extLst>
              </p:cNvPr>
              <p:cNvSpPr/>
              <p:nvPr/>
            </p:nvSpPr>
            <p:spPr>
              <a:xfrm>
                <a:off x="6681878" y="2868427"/>
                <a:ext cx="276548" cy="276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39">
                <a:extLst>
                  <a:ext uri="{FF2B5EF4-FFF2-40B4-BE49-F238E27FC236}">
                    <a16:creationId xmlns:a16="http://schemas.microsoft.com/office/drawing/2014/main" id="{6EF4DD2A-64EB-654D-8514-B832569D7FA5}"/>
                  </a:ext>
                </a:extLst>
              </p:cNvPr>
              <p:cNvSpPr/>
              <p:nvPr/>
            </p:nvSpPr>
            <p:spPr>
              <a:xfrm>
                <a:off x="6820152" y="2572568"/>
                <a:ext cx="179486" cy="179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40">
                <a:extLst>
                  <a:ext uri="{FF2B5EF4-FFF2-40B4-BE49-F238E27FC236}">
                    <a16:creationId xmlns:a16="http://schemas.microsoft.com/office/drawing/2014/main" id="{5ACA6977-393B-D540-9DC5-27C3538637F8}"/>
                  </a:ext>
                </a:extLst>
              </p:cNvPr>
              <p:cNvSpPr/>
              <p:nvPr/>
            </p:nvSpPr>
            <p:spPr>
              <a:xfrm>
                <a:off x="6761443" y="2274650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41">
                <a:extLst>
                  <a:ext uri="{FF2B5EF4-FFF2-40B4-BE49-F238E27FC236}">
                    <a16:creationId xmlns:a16="http://schemas.microsoft.com/office/drawing/2014/main" id="{D4FCA865-A790-6C46-B08D-C306E3BD5242}"/>
                  </a:ext>
                </a:extLst>
              </p:cNvPr>
              <p:cNvSpPr/>
              <p:nvPr/>
            </p:nvSpPr>
            <p:spPr>
              <a:xfrm>
                <a:off x="6851533" y="1976731"/>
                <a:ext cx="106893" cy="1068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7" name="Trapezoid 28">
              <a:extLst>
                <a:ext uri="{FF2B5EF4-FFF2-40B4-BE49-F238E27FC236}">
                  <a16:creationId xmlns:a16="http://schemas.microsoft.com/office/drawing/2014/main" id="{D31605D3-384F-874C-9F4E-EDD458DF286A}"/>
                </a:ext>
              </a:extLst>
            </p:cNvPr>
            <p:cNvSpPr/>
            <p:nvPr/>
          </p:nvSpPr>
          <p:spPr>
            <a:xfrm>
              <a:off x="4491361" y="1170374"/>
              <a:ext cx="2657207" cy="3035031"/>
            </a:xfrm>
            <a:custGeom>
              <a:avLst/>
              <a:gdLst/>
              <a:ahLst/>
              <a:cxnLst/>
              <a:rect l="l" t="t" r="r" b="b"/>
              <a:pathLst>
                <a:path w="2657207" h="3035031">
                  <a:moveTo>
                    <a:pt x="1631432" y="134732"/>
                  </a:moveTo>
                  <a:cubicBezTo>
                    <a:pt x="1462279" y="280235"/>
                    <a:pt x="1214463" y="310303"/>
                    <a:pt x="985503" y="145169"/>
                  </a:cubicBezTo>
                  <a:lnTo>
                    <a:pt x="1051676" y="750645"/>
                  </a:lnTo>
                  <a:cubicBezTo>
                    <a:pt x="1070562" y="1013584"/>
                    <a:pt x="-94282" y="2352947"/>
                    <a:pt x="262484" y="2611176"/>
                  </a:cubicBezTo>
                  <a:cubicBezTo>
                    <a:pt x="797623" y="2926747"/>
                    <a:pt x="1823817" y="2874937"/>
                    <a:pt x="2354450" y="2611176"/>
                  </a:cubicBezTo>
                  <a:cubicBezTo>
                    <a:pt x="2810328" y="2390626"/>
                    <a:pt x="1563420" y="1060683"/>
                    <a:pt x="1555274" y="750644"/>
                  </a:cubicBezTo>
                  <a:close/>
                  <a:moveTo>
                    <a:pt x="894916" y="0"/>
                  </a:moveTo>
                  <a:cubicBezTo>
                    <a:pt x="1239659" y="290705"/>
                    <a:pt x="1542116" y="169138"/>
                    <a:pt x="1723008" y="0"/>
                  </a:cubicBezTo>
                  <a:lnTo>
                    <a:pt x="1651224" y="732156"/>
                  </a:lnTo>
                  <a:cubicBezTo>
                    <a:pt x="1660781" y="1080079"/>
                    <a:pt x="3071008" y="2543252"/>
                    <a:pt x="2536153" y="2790751"/>
                  </a:cubicBezTo>
                  <a:cubicBezTo>
                    <a:pt x="1913592" y="3086741"/>
                    <a:pt x="709619" y="3144882"/>
                    <a:pt x="81772" y="2790751"/>
                  </a:cubicBezTo>
                  <a:cubicBezTo>
                    <a:pt x="-336801" y="2500969"/>
                    <a:pt x="988857" y="1027226"/>
                    <a:pt x="966700" y="732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Oval 2">
              <a:extLst>
                <a:ext uri="{FF2B5EF4-FFF2-40B4-BE49-F238E27FC236}">
                  <a16:creationId xmlns:a16="http://schemas.microsoft.com/office/drawing/2014/main" id="{CBB7987B-B855-E34B-A0A7-0DB0DDEFC977}"/>
                </a:ext>
              </a:extLst>
            </p:cNvPr>
            <p:cNvSpPr/>
            <p:nvPr/>
          </p:nvSpPr>
          <p:spPr>
            <a:xfrm>
              <a:off x="5386277" y="985151"/>
              <a:ext cx="828092" cy="385312"/>
            </a:xfrm>
            <a:custGeom>
              <a:avLst/>
              <a:gdLst/>
              <a:ahLst/>
              <a:cxnLst/>
              <a:rect l="l" t="t" r="r" b="b"/>
              <a:pathLst>
                <a:path w="828092" h="385312">
                  <a:moveTo>
                    <a:pt x="414046" y="60586"/>
                  </a:moveTo>
                  <a:cubicBezTo>
                    <a:pt x="257285" y="60586"/>
                    <a:pt x="130206" y="119716"/>
                    <a:pt x="130206" y="192657"/>
                  </a:cubicBezTo>
                  <a:cubicBezTo>
                    <a:pt x="130206" y="265598"/>
                    <a:pt x="257285" y="324728"/>
                    <a:pt x="414046" y="324728"/>
                  </a:cubicBezTo>
                  <a:cubicBezTo>
                    <a:pt x="570807" y="324728"/>
                    <a:pt x="697886" y="265598"/>
                    <a:pt x="697886" y="192657"/>
                  </a:cubicBezTo>
                  <a:cubicBezTo>
                    <a:pt x="697886" y="119716"/>
                    <a:pt x="570807" y="60586"/>
                    <a:pt x="414046" y="60586"/>
                  </a:cubicBezTo>
                  <a:close/>
                  <a:moveTo>
                    <a:pt x="414046" y="0"/>
                  </a:moveTo>
                  <a:cubicBezTo>
                    <a:pt x="642717" y="0"/>
                    <a:pt x="828092" y="86255"/>
                    <a:pt x="828092" y="192656"/>
                  </a:cubicBezTo>
                  <a:cubicBezTo>
                    <a:pt x="828092" y="299057"/>
                    <a:pt x="642717" y="385312"/>
                    <a:pt x="414046" y="385312"/>
                  </a:cubicBezTo>
                  <a:cubicBezTo>
                    <a:pt x="185375" y="385312"/>
                    <a:pt x="0" y="299057"/>
                    <a:pt x="0" y="192656"/>
                  </a:cubicBezTo>
                  <a:cubicBezTo>
                    <a:pt x="0" y="86255"/>
                    <a:pt x="185375" y="0"/>
                    <a:pt x="4140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113">
              <a:extLst>
                <a:ext uri="{FF2B5EF4-FFF2-40B4-BE49-F238E27FC236}">
                  <a16:creationId xmlns:a16="http://schemas.microsoft.com/office/drawing/2014/main" id="{B3ECABE6-8D19-DE43-BB38-677B249F21E4}"/>
                </a:ext>
              </a:extLst>
            </p:cNvPr>
            <p:cNvGrpSpPr/>
            <p:nvPr/>
          </p:nvGrpSpPr>
          <p:grpSpPr>
            <a:xfrm>
              <a:off x="5429752" y="2917273"/>
              <a:ext cx="829366" cy="794528"/>
              <a:chOff x="6487683" y="3374359"/>
              <a:chExt cx="829366" cy="794528"/>
            </a:xfrm>
            <a:grpFill/>
          </p:grpSpPr>
          <p:sp>
            <p:nvSpPr>
              <p:cNvPr id="50" name="Oval 33">
                <a:extLst>
                  <a:ext uri="{FF2B5EF4-FFF2-40B4-BE49-F238E27FC236}">
                    <a16:creationId xmlns:a16="http://schemas.microsoft.com/office/drawing/2014/main" id="{717DB76D-5828-FF40-968A-70B0DFB4F0D5}"/>
                  </a:ext>
                </a:extLst>
              </p:cNvPr>
              <p:cNvSpPr/>
              <p:nvPr/>
            </p:nvSpPr>
            <p:spPr>
              <a:xfrm>
                <a:off x="6591552" y="3615188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36">
                <a:extLst>
                  <a:ext uri="{FF2B5EF4-FFF2-40B4-BE49-F238E27FC236}">
                    <a16:creationId xmlns:a16="http://schemas.microsoft.com/office/drawing/2014/main" id="{32288456-FEFF-5340-9A94-8E5C894DAAED}"/>
                  </a:ext>
                </a:extLst>
              </p:cNvPr>
              <p:cNvSpPr/>
              <p:nvPr/>
            </p:nvSpPr>
            <p:spPr>
              <a:xfrm>
                <a:off x="7122854" y="3509337"/>
                <a:ext cx="194195" cy="1941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37">
                <a:extLst>
                  <a:ext uri="{FF2B5EF4-FFF2-40B4-BE49-F238E27FC236}">
                    <a16:creationId xmlns:a16="http://schemas.microsoft.com/office/drawing/2014/main" id="{7F23103A-932F-4444-BF62-C3C800C4D5E3}"/>
                  </a:ext>
                </a:extLst>
              </p:cNvPr>
              <p:cNvSpPr/>
              <p:nvPr/>
            </p:nvSpPr>
            <p:spPr>
              <a:xfrm>
                <a:off x="6487683" y="3374359"/>
                <a:ext cx="194195" cy="1941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42">
                <a:extLst>
                  <a:ext uri="{FF2B5EF4-FFF2-40B4-BE49-F238E27FC236}">
                    <a16:creationId xmlns:a16="http://schemas.microsoft.com/office/drawing/2014/main" id="{CEF636D7-C873-A845-948B-15E8BF9752E8}"/>
                  </a:ext>
                </a:extLst>
              </p:cNvPr>
              <p:cNvSpPr/>
              <p:nvPr/>
            </p:nvSpPr>
            <p:spPr>
              <a:xfrm>
                <a:off x="7048752" y="4015948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AAF230DB-5F1D-E945-9962-1081B19ED437}"/>
              </a:ext>
            </a:extLst>
          </p:cNvPr>
          <p:cNvSpPr>
            <a:spLocks noChangeAspect="1"/>
          </p:cNvSpPr>
          <p:nvPr/>
        </p:nvSpPr>
        <p:spPr>
          <a:xfrm>
            <a:off x="4581777" y="3455223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25">
            <a:extLst>
              <a:ext uri="{FF2B5EF4-FFF2-40B4-BE49-F238E27FC236}">
                <a16:creationId xmlns:a16="http://schemas.microsoft.com/office/drawing/2014/main" id="{78E21789-AAF6-0345-8669-51DCA6ADAF19}"/>
              </a:ext>
            </a:extLst>
          </p:cNvPr>
          <p:cNvSpPr>
            <a:spLocks noChangeAspect="1"/>
          </p:cNvSpPr>
          <p:nvPr/>
        </p:nvSpPr>
        <p:spPr>
          <a:xfrm>
            <a:off x="4537208" y="2443370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0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PUD Treatment - Antacids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23528" y="1123952"/>
            <a:ext cx="3334072" cy="1989364"/>
            <a:chOff x="752576" y="3211196"/>
            <a:chExt cx="1584176" cy="1578597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Calcium Carbonate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52576" y="3431400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(Tums)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739620"/>
              <a:ext cx="1584176" cy="105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Neutralize stomach acid (raise pH)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Chewable tablets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Constipating</a:t>
              </a:r>
            </a:p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0176" y="1123949"/>
            <a:ext cx="3743224" cy="1485997"/>
            <a:chOff x="752576" y="3211196"/>
            <a:chExt cx="1584176" cy="1436553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Magnesium Hydroxide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(Milk of Magnesia)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80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Neutralize stomach acid (raise pH)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Liquid suspension</a:t>
              </a:r>
            </a:p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Laxative effect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047750"/>
            <a:ext cx="3372172" cy="20738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461968" y="1047750"/>
            <a:ext cx="3624656" cy="207380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DFFDF-4131-994F-A2A8-FA26CD70F0F7}"/>
              </a:ext>
            </a:extLst>
          </p:cNvPr>
          <p:cNvSpPr/>
          <p:nvPr/>
        </p:nvSpPr>
        <p:spPr>
          <a:xfrm>
            <a:off x="427584" y="3327215"/>
            <a:ext cx="7497216" cy="1524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 smtClean="0"/>
              <a:t>Take 1-3 </a:t>
            </a:r>
            <a:r>
              <a:rPr lang="en-US" sz="1600" dirty="0"/>
              <a:t>hours </a:t>
            </a:r>
            <a:r>
              <a:rPr lang="en-US" sz="1600" dirty="0">
                <a:solidFill>
                  <a:srgbClr val="FFFF00"/>
                </a:solidFill>
              </a:rPr>
              <a:t>after</a:t>
            </a:r>
            <a:r>
              <a:rPr lang="en-US" sz="1600" dirty="0"/>
              <a:t> </a:t>
            </a:r>
            <a:r>
              <a:rPr lang="en-US" sz="1600" dirty="0" smtClean="0"/>
              <a:t>a meal</a:t>
            </a:r>
            <a:endParaRPr lang="en-US" sz="1600" dirty="0"/>
          </a:p>
          <a:p>
            <a:pPr algn="ctr"/>
            <a:r>
              <a:rPr lang="en-US" sz="1600" dirty="0"/>
              <a:t>No less effective than H</a:t>
            </a:r>
            <a:r>
              <a:rPr lang="en-US" sz="1600" baseline="-25000" dirty="0"/>
              <a:t>2</a:t>
            </a:r>
            <a:r>
              <a:rPr lang="en-US" sz="1600" dirty="0"/>
              <a:t>RAs, PPIs but more </a:t>
            </a:r>
            <a:r>
              <a:rPr lang="en-US" sz="1600" dirty="0" smtClean="0"/>
              <a:t>inconvenient</a:t>
            </a:r>
            <a:endParaRPr lang="en-US" sz="1600" dirty="0"/>
          </a:p>
          <a:p>
            <a:pPr algn="ctr"/>
            <a:r>
              <a:rPr lang="en-US" sz="1600" dirty="0"/>
              <a:t>Not for preventing dyspepsia, only treating</a:t>
            </a:r>
          </a:p>
          <a:p>
            <a:pPr algn="ctr"/>
            <a:r>
              <a:rPr lang="en-US" sz="1600" dirty="0"/>
              <a:t>Both can bind to tetracyclines and macrolide antibiotics, decreasing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27603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043" y="123478"/>
            <a:ext cx="7858957" cy="576064"/>
          </a:xfrm>
        </p:spPr>
        <p:txBody>
          <a:bodyPr/>
          <a:lstStyle/>
          <a:p>
            <a:r>
              <a:rPr lang="en-US" altLang="ko-KR" sz="2600" dirty="0"/>
              <a:t>PUD Treatment –  Histamine</a:t>
            </a:r>
            <a:r>
              <a:rPr lang="en-US" altLang="ko-KR" sz="2600" baseline="-25000" dirty="0"/>
              <a:t>2</a:t>
            </a:r>
            <a:r>
              <a:rPr lang="en-US" altLang="ko-KR" sz="2600" dirty="0"/>
              <a:t> Receptor Antagonists</a:t>
            </a:r>
            <a:endParaRPr lang="ko-KR" altLang="en-US" sz="2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71" y="1504949"/>
            <a:ext cx="3345130" cy="1645855"/>
            <a:chOff x="747322" y="3211195"/>
            <a:chExt cx="1589430" cy="1832745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5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Famo</a:t>
              </a:r>
              <a:r>
                <a:rPr 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tidine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47322" y="34727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(Pepcid)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2"/>
              <a:ext cx="1584176" cy="119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Block H</a:t>
              </a:r>
              <a:r>
                <a:rPr lang="en-US" altLang="ko-KR" sz="16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receptors and prevent acid secretion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Don’t use for more than 14 days</a:t>
              </a:r>
            </a:p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0176" y="1553841"/>
            <a:ext cx="3743224" cy="596152"/>
            <a:chOff x="752576" y="3211195"/>
            <a:chExt cx="1584176" cy="960496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5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Rani</a:t>
              </a:r>
              <a:r>
                <a:rPr 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tidine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2"/>
                  </a:solidFill>
                  <a:cs typeface="Arial" pitchFamily="34" charset="0"/>
                </a:rPr>
                <a:t>(Zantac)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32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3528" y="1437191"/>
            <a:ext cx="3372172" cy="16679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Rectangle 27"/>
          <p:cNvSpPr/>
          <p:nvPr/>
        </p:nvSpPr>
        <p:spPr>
          <a:xfrm>
            <a:off x="4469460" y="1437191"/>
            <a:ext cx="3624656" cy="163669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7AEE7-8EDA-EA43-82AE-70FA366A43C4}"/>
              </a:ext>
            </a:extLst>
          </p:cNvPr>
          <p:cNvSpPr/>
          <p:nvPr/>
        </p:nvSpPr>
        <p:spPr>
          <a:xfrm>
            <a:off x="381000" y="3327215"/>
            <a:ext cx="7620000" cy="1524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Notes:</a:t>
            </a:r>
            <a:endParaRPr lang="en-US" sz="1600" u="sng" dirty="0"/>
          </a:p>
          <a:p>
            <a:pPr algn="ctr"/>
            <a:r>
              <a:rPr lang="en-US" sz="1600" dirty="0"/>
              <a:t>Taken 1 hour before meal</a:t>
            </a:r>
          </a:p>
          <a:p>
            <a:pPr algn="ctr"/>
            <a:r>
              <a:rPr lang="en-US" sz="1600" dirty="0" smtClean="0"/>
              <a:t>Best fo</a:t>
            </a:r>
            <a:r>
              <a:rPr lang="en-US" sz="1600" dirty="0" smtClean="0"/>
              <a:t>r </a:t>
            </a:r>
            <a:r>
              <a:rPr lang="en-US" sz="1600" dirty="0" smtClean="0"/>
              <a:t>nighttime </a:t>
            </a:r>
            <a:r>
              <a:rPr lang="en-US" sz="1600" dirty="0"/>
              <a:t>GERD </a:t>
            </a:r>
            <a:r>
              <a:rPr lang="en-US" sz="1600" dirty="0" smtClean="0"/>
              <a:t>caused </a:t>
            </a:r>
            <a:r>
              <a:rPr lang="en-US" sz="1600" dirty="0"/>
              <a:t>more by </a:t>
            </a:r>
            <a:r>
              <a:rPr lang="en-US" sz="1600" dirty="0" smtClean="0"/>
              <a:t>histamine</a:t>
            </a:r>
            <a:endParaRPr lang="en-US" sz="1600" dirty="0"/>
          </a:p>
          <a:p>
            <a:pPr algn="ctr"/>
            <a:r>
              <a:rPr lang="en-US" sz="1600" dirty="0"/>
              <a:t>C</a:t>
            </a:r>
            <a:r>
              <a:rPr lang="en-US" sz="1600" dirty="0" smtClean="0"/>
              <a:t>imetidine (Tagamet) H2RA causes adverse </a:t>
            </a:r>
            <a:r>
              <a:rPr lang="en-US" sz="1600" dirty="0"/>
              <a:t>effects and </a:t>
            </a:r>
            <a:r>
              <a:rPr lang="en-US" sz="1600" dirty="0" smtClean="0"/>
              <a:t>many drug </a:t>
            </a:r>
            <a:r>
              <a:rPr lang="en-US" sz="1600" dirty="0"/>
              <a:t>interactions</a:t>
            </a:r>
          </a:p>
          <a:p>
            <a:pPr algn="ctr"/>
            <a:r>
              <a:rPr lang="en-US" sz="1600" dirty="0"/>
              <a:t>Long-term use puts patients at </a:t>
            </a:r>
            <a:r>
              <a:rPr lang="en-US" sz="1600" dirty="0" smtClean="0"/>
              <a:t>pneumonia risk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DE9D8-E3B7-6B41-83F7-CE824F773DE8}"/>
              </a:ext>
            </a:extLst>
          </p:cNvPr>
          <p:cNvSpPr txBox="1"/>
          <p:nvPr/>
        </p:nvSpPr>
        <p:spPr>
          <a:xfrm>
            <a:off x="113904" y="869082"/>
            <a:ext cx="692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Histamine</a:t>
            </a:r>
            <a:r>
              <a:rPr lang="en-US" baseline="-25000" dirty="0"/>
              <a:t>2</a:t>
            </a:r>
            <a:r>
              <a:rPr lang="en-US" dirty="0"/>
              <a:t> receptors line the stomach </a:t>
            </a:r>
            <a:r>
              <a:rPr lang="en-US" dirty="0" smtClean="0"/>
              <a:t>helping secrete gastric acid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7A39BA-B2AD-EB4D-A13E-C10F796B6604}"/>
              </a:ext>
            </a:extLst>
          </p:cNvPr>
          <p:cNvSpPr txBox="1"/>
          <p:nvPr/>
        </p:nvSpPr>
        <p:spPr>
          <a:xfrm>
            <a:off x="4534277" y="2073585"/>
            <a:ext cx="3334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Block H</a:t>
            </a:r>
            <a:r>
              <a:rPr lang="en-US" altLang="ko-K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receptors and prevent acid secretion</a:t>
            </a: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Don’t use for more than 14 days</a:t>
            </a:r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006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thoscope-Hospital-Symbol-PowerPoint-Template" id="{04FB9FD2-4EAF-4044-BBAD-00B1934B64D9}" vid="{D00E8849-79CA-2748-AECE-2980AB8FAB75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ethoscope-Hospital-Symbol-PowerPoint-Template" id="{04FB9FD2-4EAF-4044-BBAD-00B1934B64D9}" vid="{7AF23EA2-ED3F-EC4D-AE9D-9B4E6F53B925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thoscope-Hospital-Symbol-PowerPoint-Template" id="{04FB9FD2-4EAF-4044-BBAD-00B1934B64D9}" vid="{23B52042-A8FC-5F47-AA92-7D872C21CED5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and End Slide Master</Template>
  <TotalTime>1994</TotalTime>
  <Words>1370</Words>
  <Application>Microsoft Office PowerPoint</Application>
  <PresentationFormat>On-screen Show (16:9)</PresentationFormat>
  <Paragraphs>320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맑은 고딕</vt:lpstr>
      <vt:lpstr>Arial</vt:lpstr>
      <vt:lpstr>Arial Unicode MS</vt:lpstr>
      <vt:lpstr>Helvetica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Myers</dc:creator>
  <cp:lastModifiedBy>Anthony Guerra</cp:lastModifiedBy>
  <cp:revision>79</cp:revision>
  <dcterms:created xsi:type="dcterms:W3CDTF">2019-04-12T19:09:05Z</dcterms:created>
  <dcterms:modified xsi:type="dcterms:W3CDTF">2019-05-05T15:05:24Z</dcterms:modified>
</cp:coreProperties>
</file>